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8"/>
  </p:notesMasterIdLst>
  <p:sldIdLst>
    <p:sldId id="346" r:id="rId2"/>
    <p:sldId id="347" r:id="rId3"/>
    <p:sldId id="272" r:id="rId4"/>
    <p:sldId id="273" r:id="rId5"/>
    <p:sldId id="274" r:id="rId6"/>
    <p:sldId id="348" r:id="rId7"/>
    <p:sldId id="349" r:id="rId8"/>
    <p:sldId id="350" r:id="rId9"/>
    <p:sldId id="351" r:id="rId10"/>
    <p:sldId id="275" r:id="rId11"/>
    <p:sldId id="276" r:id="rId12"/>
    <p:sldId id="277" r:id="rId13"/>
    <p:sldId id="280" r:id="rId14"/>
    <p:sldId id="285" r:id="rId15"/>
    <p:sldId id="416" r:id="rId16"/>
    <p:sldId id="417" r:id="rId17"/>
    <p:sldId id="425" r:id="rId18"/>
    <p:sldId id="418" r:id="rId19"/>
    <p:sldId id="352" r:id="rId20"/>
    <p:sldId id="354" r:id="rId21"/>
    <p:sldId id="355" r:id="rId22"/>
    <p:sldId id="356" r:id="rId23"/>
    <p:sldId id="357" r:id="rId24"/>
    <p:sldId id="358" r:id="rId25"/>
    <p:sldId id="360" r:id="rId26"/>
    <p:sldId id="361" r:id="rId27"/>
    <p:sldId id="362" r:id="rId28"/>
    <p:sldId id="363" r:id="rId29"/>
    <p:sldId id="364" r:id="rId30"/>
    <p:sldId id="365" r:id="rId31"/>
    <p:sldId id="366" r:id="rId32"/>
    <p:sldId id="367" r:id="rId33"/>
    <p:sldId id="368" r:id="rId34"/>
    <p:sldId id="369" r:id="rId35"/>
    <p:sldId id="370" r:id="rId36"/>
    <p:sldId id="371" r:id="rId37"/>
    <p:sldId id="372" r:id="rId38"/>
    <p:sldId id="373" r:id="rId39"/>
    <p:sldId id="374" r:id="rId40"/>
    <p:sldId id="375" r:id="rId41"/>
    <p:sldId id="376" r:id="rId42"/>
    <p:sldId id="377" r:id="rId43"/>
    <p:sldId id="378" r:id="rId44"/>
    <p:sldId id="379" r:id="rId45"/>
    <p:sldId id="380" r:id="rId46"/>
    <p:sldId id="385" r:id="rId47"/>
    <p:sldId id="386" r:id="rId48"/>
    <p:sldId id="387" r:id="rId49"/>
    <p:sldId id="388" r:id="rId50"/>
    <p:sldId id="390" r:id="rId51"/>
    <p:sldId id="391" r:id="rId52"/>
    <p:sldId id="392" r:id="rId53"/>
    <p:sldId id="393" r:id="rId54"/>
    <p:sldId id="398" r:id="rId55"/>
    <p:sldId id="353" r:id="rId56"/>
    <p:sldId id="290" r:id="rId57"/>
    <p:sldId id="291" r:id="rId58"/>
    <p:sldId id="292" r:id="rId59"/>
    <p:sldId id="296" r:id="rId60"/>
    <p:sldId id="297" r:id="rId61"/>
    <p:sldId id="298" r:id="rId62"/>
    <p:sldId id="424" r:id="rId63"/>
    <p:sldId id="311" r:id="rId64"/>
    <p:sldId id="312" r:id="rId65"/>
    <p:sldId id="313" r:id="rId66"/>
    <p:sldId id="314" r:id="rId67"/>
    <p:sldId id="315" r:id="rId68"/>
    <p:sldId id="316" r:id="rId69"/>
    <p:sldId id="317" r:id="rId70"/>
    <p:sldId id="426" r:id="rId71"/>
    <p:sldId id="420" r:id="rId72"/>
    <p:sldId id="421" r:id="rId73"/>
    <p:sldId id="432" r:id="rId74"/>
    <p:sldId id="433" r:id="rId75"/>
    <p:sldId id="434" r:id="rId76"/>
    <p:sldId id="429" r:id="rId77"/>
    <p:sldId id="427" r:id="rId78"/>
    <p:sldId id="435" r:id="rId79"/>
    <p:sldId id="436" r:id="rId80"/>
    <p:sldId id="430" r:id="rId81"/>
    <p:sldId id="437" r:id="rId82"/>
    <p:sldId id="438" r:id="rId83"/>
    <p:sldId id="439" r:id="rId84"/>
    <p:sldId id="440" r:id="rId85"/>
    <p:sldId id="431" r:id="rId86"/>
    <p:sldId id="428" r:id="rId8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152"/>
    <p:restoredTop sz="94648"/>
  </p:normalViewPr>
  <p:slideViewPr>
    <p:cSldViewPr snapToGrid="0" snapToObjects="1">
      <p:cViewPr varScale="1">
        <p:scale>
          <a:sx n="134" d="100"/>
          <a:sy n="134" d="100"/>
        </p:scale>
        <p:origin x="132" y="3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notesMaster" Target="notesMasters/notesMaster1.xml"/><Relationship Id="rId9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5B52BA-3295-0343-9E28-A260A811DD10}" type="datetimeFigureOut">
              <a:rPr lang="en-US" smtClean="0"/>
              <a:t>04-Apr-18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FB5A5B-CC88-B64A-8F56-0DBE0ACA83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3197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40" y="1122363"/>
            <a:ext cx="11490960" cy="2387600"/>
          </a:xfrm>
        </p:spPr>
        <p:txBody>
          <a:bodyPr anchor="b"/>
          <a:lstStyle>
            <a:lvl1pPr algn="ctr">
              <a:defRPr sz="72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04-Apr-18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2094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04-Apr-18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0761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04-Apr-18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7056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66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3600"/>
            </a:lvl1pPr>
            <a:lvl2pPr>
              <a:defRPr sz="2800"/>
            </a:lvl2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04-Apr-18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47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04-Apr-18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0526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04-Apr-18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9689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04-Apr-18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0986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04-Apr-18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354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04-Apr-18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674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04-Apr-18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2394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04-Apr-18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6532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F1D4A2-813C-F741-B481-C92B3A596030}" type="datetimeFigureOut">
              <a:rPr lang="en-US" smtClean="0"/>
              <a:t>04-Apr-18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002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github.com/search?utf8=%E2%9C%93&amp;q=stars:%22%3e+100%22+language:Java&amp;type=Repositories&amp;ref=advsearch&amp;l=Java&amp;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en-US" dirty="0" smtClean="0"/>
              <a:t>TK2100: </a:t>
            </a:r>
            <a:r>
              <a:rPr lang="en-US" dirty="0" err="1" smtClean="0"/>
              <a:t>Informasjonssikkerhet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smtClean="0"/>
              <a:t>Lesson 08: HTTP and Web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20358"/>
            <a:ext cx="9144000" cy="1337441"/>
          </a:xfrm>
        </p:spPr>
        <p:txBody>
          <a:bodyPr>
            <a:normAutofit fontScale="92500" lnSpcReduction="10000"/>
          </a:bodyPr>
          <a:lstStyle/>
          <a:p>
            <a:pPr algn="r"/>
            <a:r>
              <a:rPr lang="en-US" dirty="0" smtClean="0"/>
              <a:t>Dr. Andrea Arcuri</a:t>
            </a:r>
          </a:p>
          <a:p>
            <a:pPr algn="r"/>
            <a:r>
              <a:rPr lang="en-US" dirty="0" smtClean="0"/>
              <a:t>Westerdals Oslo ACT</a:t>
            </a:r>
          </a:p>
          <a:p>
            <a:pPr algn="r"/>
            <a:r>
              <a:rPr lang="en-US" dirty="0" smtClean="0"/>
              <a:t>University of Luxembourg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0893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Many browsers…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Chrome (from Google)</a:t>
            </a:r>
          </a:p>
          <a:p>
            <a:r>
              <a:rPr lang="en-US" dirty="0" smtClean="0"/>
              <a:t>Firefox (from Mozilla)</a:t>
            </a:r>
          </a:p>
          <a:p>
            <a:r>
              <a:rPr lang="en-US" dirty="0" smtClean="0"/>
              <a:t>Edge (from Microsoft)</a:t>
            </a:r>
          </a:p>
          <a:p>
            <a:pPr lvl="1"/>
            <a:r>
              <a:rPr lang="en-US" dirty="0" smtClean="0"/>
              <a:t>Mainly used to download Chrome/Firefox</a:t>
            </a:r>
          </a:p>
          <a:p>
            <a:r>
              <a:rPr lang="en-US" dirty="0" smtClean="0"/>
              <a:t>Safari (from Apple)</a:t>
            </a:r>
          </a:p>
          <a:p>
            <a:pPr lvl="1"/>
            <a:r>
              <a:rPr lang="en-US" dirty="0" smtClean="0"/>
              <a:t>Mainly used to download Chrome/Firefox, but OK on iPhone</a:t>
            </a:r>
          </a:p>
          <a:p>
            <a:r>
              <a:rPr lang="en-US" dirty="0" smtClean="0"/>
              <a:t>Opera</a:t>
            </a:r>
          </a:p>
          <a:p>
            <a:r>
              <a:rPr lang="en-US" dirty="0" smtClean="0"/>
              <a:t>… and others: </a:t>
            </a:r>
            <a:r>
              <a:rPr lang="en-US" dirty="0" err="1" smtClean="0"/>
              <a:t>PaleMoon</a:t>
            </a:r>
            <a:r>
              <a:rPr lang="en-US" dirty="0" smtClean="0"/>
              <a:t>, </a:t>
            </a:r>
            <a:r>
              <a:rPr lang="en-US" dirty="0" err="1" smtClean="0"/>
              <a:t>SeaMonkey</a:t>
            </a:r>
            <a:r>
              <a:rPr lang="en-US" dirty="0" smtClean="0"/>
              <a:t>, etc.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73557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0030" y="-1143001"/>
            <a:ext cx="3533320" cy="7607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8604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1350" y="85725"/>
            <a:ext cx="5543550" cy="6652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907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787" y="1466850"/>
            <a:ext cx="11649075" cy="58102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04787" y="409575"/>
            <a:ext cx="115028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VERY IMPORTANT:  Chrome -&gt; More Tools -&gt; Developer tools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1915652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Defaults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2000" y="1825624"/>
            <a:ext cx="11656800" cy="4798375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When nothing specified, browsers do default to known ports for the given protocol</a:t>
            </a:r>
          </a:p>
          <a:p>
            <a:pPr lvl="1"/>
            <a:r>
              <a:rPr lang="en-US" dirty="0" smtClean="0"/>
              <a:t>Default protocol is HTTP, and default resource is the root “/”</a:t>
            </a:r>
          </a:p>
          <a:p>
            <a:r>
              <a:rPr lang="en-US" dirty="0" smtClean="0"/>
              <a:t>So typing </a:t>
            </a:r>
            <a:r>
              <a:rPr lang="en-US" i="1" dirty="0" smtClean="0"/>
              <a:t>www.google.com</a:t>
            </a:r>
            <a:r>
              <a:rPr lang="en-US" dirty="0" smtClean="0"/>
              <a:t> is equivalent to </a:t>
            </a:r>
            <a:r>
              <a:rPr lang="en-US" b="1" i="1" dirty="0" smtClean="0"/>
              <a:t>http://</a:t>
            </a:r>
            <a:r>
              <a:rPr lang="en-US" i="1" dirty="0" smtClean="0"/>
              <a:t>www.google.com</a:t>
            </a:r>
            <a:r>
              <a:rPr lang="en-US" b="1" i="1" dirty="0" smtClean="0"/>
              <a:t>:80/</a:t>
            </a:r>
          </a:p>
          <a:p>
            <a:r>
              <a:rPr lang="en-US" dirty="0" smtClean="0"/>
              <a:t>Typing http</a:t>
            </a:r>
            <a:r>
              <a:rPr lang="en-US" b="1" dirty="0" smtClean="0"/>
              <a:t>s</a:t>
            </a:r>
            <a:r>
              <a:rPr lang="en-US" dirty="0" smtClean="0"/>
              <a:t>://www.google.com is equivalent to http</a:t>
            </a:r>
            <a:r>
              <a:rPr lang="en-US" b="1" dirty="0" smtClean="0"/>
              <a:t>s</a:t>
            </a:r>
            <a:r>
              <a:rPr lang="en-US" dirty="0" smtClean="0"/>
              <a:t>://www.google.com</a:t>
            </a:r>
            <a:r>
              <a:rPr lang="en-US" b="1" dirty="0" smtClean="0"/>
              <a:t>:443/</a:t>
            </a:r>
          </a:p>
          <a:p>
            <a:r>
              <a:rPr lang="en-US" dirty="0" smtClean="0"/>
              <a:t>Note: the page you request might not be the one you will get, as you could get a HTTP </a:t>
            </a:r>
            <a:r>
              <a:rPr lang="en-US" i="1" dirty="0" smtClean="0"/>
              <a:t>3xx redirection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21751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URL (</a:t>
            </a:r>
            <a:r>
              <a:rPr lang="en-US" dirty="0"/>
              <a:t>Uniform Resource </a:t>
            </a:r>
            <a:r>
              <a:rPr lang="en-US" dirty="0" smtClean="0"/>
              <a:t>Locator)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1010580" cy="1616822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Reference to a web resource and how to retrieve it</a:t>
            </a:r>
          </a:p>
          <a:p>
            <a:r>
              <a:rPr lang="en-US" b="1" dirty="0" smtClean="0"/>
              <a:t>scheme</a:t>
            </a:r>
            <a:r>
              <a:rPr lang="en-US" b="1" dirty="0"/>
              <a:t>:[//[</a:t>
            </a:r>
            <a:r>
              <a:rPr lang="en-US" b="1" dirty="0" err="1"/>
              <a:t>user:password</a:t>
            </a:r>
            <a:r>
              <a:rPr lang="en-US" b="1" dirty="0"/>
              <a:t>@]host[:port]][/]path[?query][#fragment</a:t>
            </a:r>
            <a:r>
              <a:rPr lang="en-US" b="1" dirty="0" smtClean="0"/>
              <a:t>]</a:t>
            </a:r>
          </a:p>
          <a:p>
            <a:r>
              <a:rPr lang="en-US" dirty="0"/>
              <a:t>https://</a:t>
            </a:r>
            <a:r>
              <a:rPr lang="en-US" dirty="0" smtClean="0"/>
              <a:t>en.wikipedia.org:443/wiki/Uniform_Resource_Locator#Syntax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97565" y="3972210"/>
            <a:ext cx="13515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scheme</a:t>
            </a:r>
            <a:endParaRPr 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4566236" y="4066676"/>
            <a:ext cx="827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port</a:t>
            </a: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2905201" y="4784660"/>
            <a:ext cx="8849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host</a:t>
            </a:r>
            <a:endParaRPr lang="en-US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7206343" y="4809631"/>
            <a:ext cx="9003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path</a:t>
            </a:r>
            <a:endParaRPr lang="en-US" sz="2800" dirty="0"/>
          </a:p>
        </p:txBody>
      </p:sp>
      <p:sp>
        <p:nvSpPr>
          <p:cNvPr id="8" name="TextBox 7"/>
          <p:cNvSpPr txBox="1"/>
          <p:nvPr/>
        </p:nvSpPr>
        <p:spPr>
          <a:xfrm>
            <a:off x="10180063" y="3972210"/>
            <a:ext cx="13613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/>
              <a:t>fragmet</a:t>
            </a:r>
            <a:endParaRPr lang="en-US" sz="2800" dirty="0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1373360" y="3377133"/>
            <a:ext cx="17450" cy="659482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10714743" y="3311818"/>
            <a:ext cx="4484" cy="756073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7502177" y="3377133"/>
            <a:ext cx="12808" cy="1415785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5" idx="0"/>
          </p:cNvCxnSpPr>
          <p:nvPr/>
        </p:nvCxnSpPr>
        <p:spPr>
          <a:xfrm flipV="1">
            <a:off x="4979893" y="3247482"/>
            <a:ext cx="0" cy="819194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3322225" y="3377134"/>
            <a:ext cx="24491" cy="1325495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61759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309" y="1825625"/>
            <a:ext cx="11818044" cy="4867168"/>
          </a:xfrm>
        </p:spPr>
        <p:txBody>
          <a:bodyPr>
            <a:normAutofit fontScale="85000" lnSpcReduction="20000"/>
          </a:bodyPr>
          <a:lstStyle/>
          <a:p>
            <a:r>
              <a:rPr lang="en-US" b="1" dirty="0" smtClean="0"/>
              <a:t>Scheme</a:t>
            </a:r>
            <a:r>
              <a:rPr lang="en-US" dirty="0" smtClean="0"/>
              <a:t>: how to access the resource</a:t>
            </a:r>
          </a:p>
          <a:p>
            <a:pPr lvl="1"/>
            <a:r>
              <a:rPr lang="en-US" dirty="0" smtClean="0"/>
              <a:t>http, https, file, ftp, etc.</a:t>
            </a:r>
          </a:p>
          <a:p>
            <a:r>
              <a:rPr lang="en-US" b="1" dirty="0" smtClean="0"/>
              <a:t>Host</a:t>
            </a:r>
            <a:r>
              <a:rPr lang="en-US" dirty="0" smtClean="0"/>
              <a:t>: the name of the server, or directly its numeric IP address</a:t>
            </a:r>
          </a:p>
          <a:p>
            <a:r>
              <a:rPr lang="en-US" b="1" dirty="0" smtClean="0"/>
              <a:t>Port</a:t>
            </a:r>
            <a:r>
              <a:rPr lang="en-US" dirty="0" smtClean="0"/>
              <a:t>: the listening port you will connect to on the remote server</a:t>
            </a:r>
          </a:p>
          <a:p>
            <a:r>
              <a:rPr lang="en-US" b="1" dirty="0" smtClean="0"/>
              <a:t>Path</a:t>
            </a:r>
            <a:r>
              <a:rPr lang="en-US" dirty="0" smtClean="0"/>
              <a:t>: identifies the resource, usually in a hierarchical format</a:t>
            </a:r>
          </a:p>
          <a:p>
            <a:pPr lvl="1"/>
            <a:r>
              <a:rPr lang="en-US" dirty="0" err="1" smtClean="0"/>
              <a:t>Eg</a:t>
            </a:r>
            <a:r>
              <a:rPr lang="en-US" dirty="0" smtClean="0"/>
              <a:t>, /a/b/c  </a:t>
            </a:r>
          </a:p>
          <a:p>
            <a:r>
              <a:rPr lang="en-US" b="1" dirty="0" smtClean="0"/>
              <a:t>Query</a:t>
            </a:r>
            <a:r>
              <a:rPr lang="en-US" dirty="0" smtClean="0"/>
              <a:t>: starting with “?”, list of &lt;key&gt;=&lt;value&gt; properties, separated by “&amp;”</a:t>
            </a:r>
          </a:p>
          <a:p>
            <a:pPr lvl="1"/>
            <a:r>
              <a:rPr lang="en-US" dirty="0" err="1"/>
              <a:t>e</a:t>
            </a:r>
            <a:r>
              <a:rPr lang="en-US" dirty="0" err="1" smtClean="0"/>
              <a:t>g</a:t>
            </a:r>
            <a:r>
              <a:rPr lang="en-US" dirty="0" smtClean="0"/>
              <a:t> </a:t>
            </a:r>
            <a:r>
              <a:rPr lang="en-US" dirty="0"/>
              <a:t>https://</a:t>
            </a:r>
            <a:r>
              <a:rPr lang="en-US" dirty="0" smtClean="0"/>
              <a:t>github.com/search</a:t>
            </a:r>
            <a:r>
              <a:rPr lang="en-US" b="1" dirty="0" smtClean="0"/>
              <a:t>?q=java&amp;type=Repositories&amp;ref=searchresults</a:t>
            </a:r>
          </a:p>
          <a:p>
            <a:r>
              <a:rPr lang="en-US" b="1" dirty="0" smtClean="0"/>
              <a:t>Fragment</a:t>
            </a:r>
            <a:r>
              <a:rPr lang="en-US" dirty="0" smtClean="0"/>
              <a:t>: identifier of further resource, usually inside the main you requested</a:t>
            </a:r>
          </a:p>
          <a:p>
            <a:pPr lvl="1"/>
            <a:r>
              <a:rPr lang="en-US" dirty="0" err="1" smtClean="0"/>
              <a:t>Eg</a:t>
            </a:r>
            <a:r>
              <a:rPr lang="en-US" dirty="0" smtClean="0"/>
              <a:t>, a section inside an HTML page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70765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8200" y="119225"/>
            <a:ext cx="11807100" cy="1836575"/>
          </a:xfrm>
        </p:spPr>
        <p:txBody>
          <a:bodyPr>
            <a:normAutofit fontScale="85000" lnSpcReduction="10000"/>
          </a:bodyPr>
          <a:lstStyle/>
          <a:p>
            <a:r>
              <a:rPr lang="en-US" dirty="0">
                <a:hlinkClick r:id="rId2"/>
              </a:rPr>
              <a:t>https://github.com/search</a:t>
            </a:r>
            <a:r>
              <a:rPr lang="en-US" b="1" dirty="0">
                <a:hlinkClick r:id="rId2"/>
              </a:rPr>
              <a:t>?</a:t>
            </a:r>
            <a:r>
              <a:rPr lang="en-US" dirty="0">
                <a:hlinkClick r:id="rId2"/>
              </a:rPr>
              <a:t>utf8</a:t>
            </a:r>
            <a:r>
              <a:rPr lang="en-US" b="1" dirty="0">
                <a:hlinkClick r:id="rId2"/>
              </a:rPr>
              <a:t>=</a:t>
            </a:r>
            <a:r>
              <a:rPr lang="en-US" dirty="0">
                <a:hlinkClick r:id="rId2"/>
              </a:rPr>
              <a:t>%E2%9C%93</a:t>
            </a:r>
            <a:r>
              <a:rPr lang="en-US" b="1" dirty="0">
                <a:hlinkClick r:id="rId2"/>
              </a:rPr>
              <a:t>&amp;</a:t>
            </a:r>
            <a:r>
              <a:rPr lang="en-US" dirty="0">
                <a:hlinkClick r:id="rId2"/>
              </a:rPr>
              <a:t>q</a:t>
            </a:r>
            <a:r>
              <a:rPr lang="en-US" b="1" dirty="0">
                <a:hlinkClick r:id="rId2"/>
              </a:rPr>
              <a:t>=</a:t>
            </a:r>
            <a:r>
              <a:rPr lang="en-US" dirty="0">
                <a:hlinkClick r:id="rId2"/>
              </a:rPr>
              <a:t>stars%3A%22%3E+100%22+language%3AJava</a:t>
            </a:r>
            <a:r>
              <a:rPr lang="en-US" b="1" dirty="0">
                <a:hlinkClick r:id="rId2"/>
              </a:rPr>
              <a:t>&amp;</a:t>
            </a:r>
            <a:r>
              <a:rPr lang="en-US" dirty="0">
                <a:hlinkClick r:id="rId2"/>
              </a:rPr>
              <a:t>type</a:t>
            </a:r>
            <a:r>
              <a:rPr lang="en-US" b="1" dirty="0">
                <a:hlinkClick r:id="rId2"/>
              </a:rPr>
              <a:t>=</a:t>
            </a:r>
            <a:r>
              <a:rPr lang="en-US" dirty="0">
                <a:hlinkClick r:id="rId2"/>
              </a:rPr>
              <a:t>Repositories</a:t>
            </a:r>
            <a:r>
              <a:rPr lang="en-US" b="1" dirty="0">
                <a:hlinkClick r:id="rId2"/>
              </a:rPr>
              <a:t>&amp;</a:t>
            </a:r>
            <a:r>
              <a:rPr lang="en-US" dirty="0">
                <a:hlinkClick r:id="rId2"/>
              </a:rPr>
              <a:t>ref</a:t>
            </a:r>
            <a:r>
              <a:rPr lang="en-US" b="1" dirty="0">
                <a:hlinkClick r:id="rId2"/>
              </a:rPr>
              <a:t>=</a:t>
            </a:r>
            <a:r>
              <a:rPr lang="en-US" dirty="0">
                <a:hlinkClick r:id="rId2"/>
              </a:rPr>
              <a:t>advsearch</a:t>
            </a:r>
            <a:r>
              <a:rPr lang="en-US" b="1" dirty="0">
                <a:hlinkClick r:id="rId2"/>
              </a:rPr>
              <a:t>&amp;</a:t>
            </a:r>
            <a:r>
              <a:rPr lang="en-US" dirty="0">
                <a:hlinkClick r:id="rId2"/>
              </a:rPr>
              <a:t>l</a:t>
            </a:r>
            <a:r>
              <a:rPr lang="en-US" b="1" dirty="0">
                <a:hlinkClick r:id="rId2"/>
              </a:rPr>
              <a:t>=</a:t>
            </a:r>
            <a:r>
              <a:rPr lang="en-US" dirty="0">
                <a:hlinkClick r:id="rId2"/>
              </a:rPr>
              <a:t>Java</a:t>
            </a:r>
            <a:r>
              <a:rPr lang="en-US" b="1" dirty="0">
                <a:hlinkClick r:id="rId2"/>
              </a:rPr>
              <a:t>&amp;</a:t>
            </a:r>
            <a:r>
              <a:rPr lang="en-US" dirty="0">
                <a:hlinkClick r:id="rId2"/>
              </a:rPr>
              <a:t>l</a:t>
            </a:r>
            <a:r>
              <a:rPr lang="en-US" b="1" dirty="0" smtClean="0"/>
              <a:t>=</a:t>
            </a:r>
          </a:p>
          <a:p>
            <a:r>
              <a:rPr lang="en-US" dirty="0" smtClean="0"/>
              <a:t>The asked page/resource </a:t>
            </a:r>
            <a:r>
              <a:rPr lang="en-US" dirty="0"/>
              <a:t>is </a:t>
            </a:r>
            <a:r>
              <a:rPr lang="en-US" b="1" dirty="0"/>
              <a:t>/</a:t>
            </a:r>
            <a:r>
              <a:rPr lang="en-US" b="1" dirty="0" smtClean="0"/>
              <a:t>search</a:t>
            </a:r>
            <a:r>
              <a:rPr lang="en-US" dirty="0" smtClean="0"/>
              <a:t>, where it is retrieved in different ways based on the list of query “?” parameters</a:t>
            </a:r>
          </a:p>
          <a:p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064" y="2133600"/>
            <a:ext cx="5393681" cy="4470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6013" y="2133600"/>
            <a:ext cx="5995987" cy="3737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7712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URI (</a:t>
            </a:r>
            <a:r>
              <a:rPr lang="en-US" dirty="0"/>
              <a:t>Uniform Resource </a:t>
            </a:r>
            <a:r>
              <a:rPr lang="en-US" dirty="0" smtClean="0"/>
              <a:t>Identifier)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2521" y="1825625"/>
            <a:ext cx="11926958" cy="5032375"/>
          </a:xfrm>
        </p:spPr>
        <p:txBody>
          <a:bodyPr>
            <a:normAutofit/>
          </a:bodyPr>
          <a:lstStyle/>
          <a:p>
            <a:r>
              <a:rPr lang="en-US" dirty="0" smtClean="0"/>
              <a:t>String </a:t>
            </a:r>
            <a:r>
              <a:rPr lang="en-US" dirty="0"/>
              <a:t>of characters used to identify a </a:t>
            </a:r>
            <a:r>
              <a:rPr lang="en-US" dirty="0" smtClean="0"/>
              <a:t>resource</a:t>
            </a:r>
          </a:p>
          <a:p>
            <a:r>
              <a:rPr lang="en-US" dirty="0"/>
              <a:t>A URL </a:t>
            </a:r>
            <a:r>
              <a:rPr lang="en-US" dirty="0" smtClean="0"/>
              <a:t>is </a:t>
            </a:r>
            <a:r>
              <a:rPr lang="en-US" dirty="0"/>
              <a:t>a </a:t>
            </a:r>
            <a:r>
              <a:rPr lang="en-US" dirty="0" smtClean="0"/>
              <a:t>URI: </a:t>
            </a:r>
          </a:p>
          <a:p>
            <a:pPr lvl="1"/>
            <a:r>
              <a:rPr lang="en-US" dirty="0" smtClean="0"/>
              <a:t>Exactly same format</a:t>
            </a:r>
          </a:p>
          <a:p>
            <a:pPr lvl="1"/>
            <a:r>
              <a:rPr lang="en-US" dirty="0" smtClean="0"/>
              <a:t>In URL, the resource is typically located on a network</a:t>
            </a:r>
          </a:p>
          <a:p>
            <a:pPr lvl="1"/>
            <a:r>
              <a:rPr lang="en-US" dirty="0" smtClean="0"/>
              <a:t>Given a URL, you should be able to access the resource, which is not necessarily true for URI </a:t>
            </a:r>
          </a:p>
          <a:p>
            <a:r>
              <a:rPr lang="en-US" dirty="0" smtClean="0"/>
              <a:t>The distinction between URL and URI is conceptually very thin</a:t>
            </a:r>
          </a:p>
          <a:p>
            <a:pPr lvl="1"/>
            <a:r>
              <a:rPr lang="en-US" dirty="0" smtClean="0"/>
              <a:t>Most people use the two terms interchangeably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91551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HTTP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7273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1258" y="1825625"/>
            <a:ext cx="11598510" cy="4351338"/>
          </a:xfrm>
        </p:spPr>
        <p:txBody>
          <a:bodyPr/>
          <a:lstStyle/>
          <a:p>
            <a:r>
              <a:rPr lang="en-US" dirty="0" smtClean="0"/>
              <a:t>Understand how Browsers communicate with Web Servers using HTTP/S</a:t>
            </a:r>
          </a:p>
          <a:p>
            <a:r>
              <a:rPr lang="en-US" dirty="0" smtClean="0"/>
              <a:t>Understand how Web Applications are </a:t>
            </a:r>
            <a:r>
              <a:rPr lang="en-US" dirty="0" err="1" smtClean="0"/>
              <a:t>architectured</a:t>
            </a:r>
            <a:endParaRPr lang="en-US" dirty="0" smtClean="0"/>
          </a:p>
          <a:p>
            <a:r>
              <a:rPr lang="en-US" dirty="0" smtClean="0"/>
              <a:t>Base knowledge of how to do AJAX calls in JavaScript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4304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HTTP History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Started at CERN in </a:t>
            </a:r>
            <a:r>
              <a:rPr lang="en-US" dirty="0"/>
              <a:t>1989</a:t>
            </a:r>
            <a:endParaRPr lang="en-US" dirty="0" smtClean="0"/>
          </a:p>
          <a:p>
            <a:r>
              <a:rPr lang="en-US" dirty="0" smtClean="0"/>
              <a:t>1995: version 0.9</a:t>
            </a:r>
          </a:p>
          <a:p>
            <a:r>
              <a:rPr lang="en-US" dirty="0" smtClean="0"/>
              <a:t>1996: version 1.1</a:t>
            </a:r>
          </a:p>
          <a:p>
            <a:r>
              <a:rPr lang="en-US" dirty="0" smtClean="0"/>
              <a:t>1999: “updates” to 1.1</a:t>
            </a:r>
          </a:p>
          <a:p>
            <a:r>
              <a:rPr lang="en-US" dirty="0" smtClean="0"/>
              <a:t>2014: more “updates” to 1.1</a:t>
            </a:r>
          </a:p>
          <a:p>
            <a:r>
              <a:rPr lang="en-US" dirty="0" smtClean="0"/>
              <a:t>2015: version 2.0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46842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Http Versioning: What a Mess!!!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7600" y="1825624"/>
            <a:ext cx="11664000" cy="4877575"/>
          </a:xfrm>
        </p:spPr>
        <p:txBody>
          <a:bodyPr>
            <a:normAutofit/>
          </a:bodyPr>
          <a:lstStyle/>
          <a:p>
            <a:r>
              <a:rPr lang="en-US" dirty="0" smtClean="0"/>
              <a:t>HTTP is one the </a:t>
            </a:r>
            <a:r>
              <a:rPr lang="en-US" b="1" dirty="0" smtClean="0"/>
              <a:t>worst </a:t>
            </a:r>
            <a:r>
              <a:rPr lang="en-US" dirty="0" smtClean="0"/>
              <a:t>examples of versioning done </a:t>
            </a:r>
            <a:r>
              <a:rPr lang="en-US" b="1" dirty="0" smtClean="0"/>
              <a:t>wrong</a:t>
            </a:r>
            <a:endParaRPr lang="en-US" dirty="0" smtClean="0"/>
          </a:p>
          <a:p>
            <a:r>
              <a:rPr lang="en-US" dirty="0" smtClean="0"/>
              <a:t>Changing specs and semantics over 18 years, but still keeping the same version number </a:t>
            </a:r>
            <a:r>
              <a:rPr lang="en-US" b="1" dirty="0" smtClean="0"/>
              <a:t>1.1</a:t>
            </a:r>
            <a:r>
              <a:rPr lang="en-US" dirty="0" smtClean="0"/>
              <a:t>!!!</a:t>
            </a:r>
          </a:p>
          <a:p>
            <a:r>
              <a:rPr lang="en-US" dirty="0" smtClean="0"/>
              <a:t>Why? To support the largest number of browsers, even very old ones</a:t>
            </a:r>
          </a:p>
          <a:p>
            <a:r>
              <a:rPr lang="en-US" dirty="0" smtClean="0"/>
              <a:t>Not many people realized there was an update in 2014… you might still find quite a few libraries/tools that wrongly use the 1999 version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8470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RFC (</a:t>
            </a:r>
            <a:r>
              <a:rPr lang="en-US" dirty="0"/>
              <a:t>Request for </a:t>
            </a:r>
            <a:r>
              <a:rPr lang="en-US" dirty="0" smtClean="0"/>
              <a:t>Comments)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8800" y="1825624"/>
            <a:ext cx="11700000" cy="4827175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 smtClean="0"/>
              <a:t>Technically, a RFC is not a “standard” yet, but it is de-facto in practice</a:t>
            </a:r>
          </a:p>
          <a:p>
            <a:r>
              <a:rPr lang="en-US" dirty="0" smtClean="0"/>
              <a:t>RFC 7230, HTTP/1.1: Message Syntax and Routing</a:t>
            </a:r>
          </a:p>
          <a:p>
            <a:r>
              <a:rPr lang="en-US" dirty="0" smtClean="0"/>
              <a:t>RFC 7231, HTTP/1.1: Semantics and Content</a:t>
            </a:r>
          </a:p>
          <a:p>
            <a:r>
              <a:rPr lang="en-US" dirty="0" smtClean="0"/>
              <a:t>RFC 7232, HTTP/1.1: Conditional Requests</a:t>
            </a:r>
          </a:p>
          <a:p>
            <a:r>
              <a:rPr lang="en-US" dirty="0" smtClean="0"/>
              <a:t>RFC 7233, HTTP/1.1: Range Requests</a:t>
            </a:r>
          </a:p>
          <a:p>
            <a:r>
              <a:rPr lang="en-US" dirty="0" smtClean="0"/>
              <a:t>RFC 7234, HTTP/1.1: Caching</a:t>
            </a:r>
          </a:p>
          <a:p>
            <a:r>
              <a:rPr lang="en-US" dirty="0" smtClean="0"/>
              <a:t>RFC 7235, HTTP/1.1: Authentication</a:t>
            </a:r>
          </a:p>
          <a:p>
            <a:r>
              <a:rPr lang="en-US" dirty="0" smtClean="0"/>
              <a:t>RFC 7540, HTTP/2</a:t>
            </a:r>
          </a:p>
          <a:p>
            <a:r>
              <a:rPr lang="en-US" dirty="0" smtClean="0"/>
              <a:t>Etc.</a:t>
            </a:r>
          </a:p>
          <a:p>
            <a:r>
              <a:rPr lang="en-US" dirty="0" smtClean="0"/>
              <a:t>For the ones of you that will work as frontend/backend developers, recommended to study these documents in details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07406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HTTP 1.1 vs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2000" y="1825624"/>
            <a:ext cx="11635200" cy="4812775"/>
          </a:xfrm>
        </p:spPr>
        <p:txBody>
          <a:bodyPr>
            <a:normAutofit/>
          </a:bodyPr>
          <a:lstStyle/>
          <a:p>
            <a:r>
              <a:rPr lang="en-US" dirty="0"/>
              <a:t>v</a:t>
            </a:r>
            <a:r>
              <a:rPr lang="en-US" dirty="0" smtClean="0"/>
              <a:t>2 is quite recent (2015), and still not so common</a:t>
            </a:r>
          </a:p>
          <a:p>
            <a:r>
              <a:rPr lang="en-US" dirty="0" smtClean="0"/>
              <a:t>Unless otherwise stated, we </a:t>
            </a:r>
            <a:r>
              <a:rPr lang="en-US" dirty="0" err="1" smtClean="0"/>
              <a:t>ll</a:t>
            </a:r>
            <a:r>
              <a:rPr lang="en-US" dirty="0" smtClean="0"/>
              <a:t> just deal with v1.1</a:t>
            </a:r>
          </a:p>
          <a:p>
            <a:r>
              <a:rPr lang="en-US" dirty="0" smtClean="0"/>
              <a:t>From user’s perspective, v2 is like v1.1</a:t>
            </a:r>
          </a:p>
          <a:p>
            <a:pPr lvl="1"/>
            <a:r>
              <a:rPr lang="en-US" dirty="0" smtClean="0"/>
              <a:t>Same methods/verbs, just better optimization / performance improvement </a:t>
            </a:r>
          </a:p>
          <a:p>
            <a:pPr lvl="1"/>
            <a:r>
              <a:rPr lang="en-US" dirty="0" smtClean="0"/>
              <a:t>More like adding functionalities, not replacing it</a:t>
            </a:r>
          </a:p>
          <a:p>
            <a:r>
              <a:rPr lang="en-US" dirty="0" smtClean="0"/>
              <a:t>Main visible </a:t>
            </a:r>
            <a:r>
              <a:rPr lang="en-US" dirty="0"/>
              <a:t>difference: v1.1 is “text” based, whereas v2 has its own byte format (less space, but more difficult to </a:t>
            </a:r>
            <a:r>
              <a:rPr lang="en-US" dirty="0" smtClean="0"/>
              <a:t>read/parse for humans) </a:t>
            </a:r>
          </a:p>
        </p:txBody>
      </p:sp>
    </p:spTree>
    <p:extLst>
      <p:ext uri="{BB962C8B-B14F-4D97-AF65-F5344CB8AC3E}">
        <p14:creationId xmlns:p14="http://schemas.microsoft.com/office/powerpoint/2010/main" val="39689247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HTTP Messages: 3 Main </a:t>
            </a:r>
            <a:r>
              <a:rPr lang="en-US" dirty="0"/>
              <a:t>P</a:t>
            </a:r>
            <a:r>
              <a:rPr lang="en-US" dirty="0" smtClean="0"/>
              <a:t>arts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3375" y="1825625"/>
            <a:ext cx="11020425" cy="4782644"/>
          </a:xfrm>
        </p:spPr>
        <p:txBody>
          <a:bodyPr>
            <a:normAutofit/>
          </a:bodyPr>
          <a:lstStyle/>
          <a:p>
            <a:r>
              <a:rPr lang="en-US" dirty="0" smtClean="0"/>
              <a:t>First line specifying the action you want to do, </a:t>
            </a:r>
            <a:r>
              <a:rPr lang="en-US" dirty="0" err="1" smtClean="0"/>
              <a:t>eg</a:t>
            </a:r>
            <a:r>
              <a:rPr lang="en-US" dirty="0" smtClean="0"/>
              <a:t> GET a specific resource</a:t>
            </a:r>
          </a:p>
          <a:p>
            <a:r>
              <a:rPr lang="en-US" dirty="0" smtClean="0"/>
              <a:t>Set of </a:t>
            </a:r>
            <a:r>
              <a:rPr lang="en-US" i="1" dirty="0" smtClean="0"/>
              <a:t>headers </a:t>
            </a:r>
            <a:r>
              <a:rPr lang="en-US" dirty="0" smtClean="0"/>
              <a:t>to provide extra meta-info </a:t>
            </a:r>
          </a:p>
          <a:p>
            <a:pPr lvl="1"/>
            <a:r>
              <a:rPr lang="en-US" dirty="0" err="1" smtClean="0"/>
              <a:t>eg</a:t>
            </a:r>
            <a:r>
              <a:rPr lang="en-US" dirty="0" smtClean="0"/>
              <a:t> in which format you want the response: JSON? Plain Text? XML?</a:t>
            </a:r>
          </a:p>
          <a:p>
            <a:pPr lvl="1"/>
            <a:r>
              <a:rPr lang="en-US" dirty="0" smtClean="0"/>
              <a:t>In which language? Norwegian? English?</a:t>
            </a:r>
          </a:p>
          <a:p>
            <a:r>
              <a:rPr lang="en-US" dirty="0" smtClean="0"/>
              <a:t>(Optional) Body: </a:t>
            </a:r>
            <a:r>
              <a:rPr lang="en-US" dirty="0"/>
              <a:t>c</a:t>
            </a:r>
            <a:r>
              <a:rPr lang="en-US" dirty="0" smtClean="0"/>
              <a:t>an be anything. </a:t>
            </a:r>
          </a:p>
          <a:p>
            <a:pPr lvl="1"/>
            <a:r>
              <a:rPr lang="en-US" dirty="0" smtClean="0"/>
              <a:t>Request: </a:t>
            </a:r>
            <a:r>
              <a:rPr lang="en-US" dirty="0"/>
              <a:t>u</a:t>
            </a:r>
            <a:r>
              <a:rPr lang="en-US" dirty="0" smtClean="0"/>
              <a:t>sually to provide user data, </a:t>
            </a:r>
            <a:r>
              <a:rPr lang="en-US" dirty="0" err="1" smtClean="0"/>
              <a:t>eg</a:t>
            </a:r>
            <a:r>
              <a:rPr lang="en-US" dirty="0" smtClean="0"/>
              <a:t>, login/password in a submitted form</a:t>
            </a:r>
          </a:p>
          <a:p>
            <a:pPr lvl="1"/>
            <a:r>
              <a:rPr lang="en-US" dirty="0" smtClean="0"/>
              <a:t>Response: the actual resource that is retrieved, </a:t>
            </a:r>
            <a:r>
              <a:rPr lang="en-US" dirty="0" err="1" smtClean="0"/>
              <a:t>eg</a:t>
            </a:r>
            <a:r>
              <a:rPr lang="en-US" dirty="0" smtClean="0"/>
              <a:t> a HTML page</a:t>
            </a:r>
          </a:p>
        </p:txBody>
      </p:sp>
    </p:spTree>
    <p:extLst>
      <p:ext uri="{BB962C8B-B14F-4D97-AF65-F5344CB8AC3E}">
        <p14:creationId xmlns:p14="http://schemas.microsoft.com/office/powerpoint/2010/main" val="8824669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First 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8800" y="1825624"/>
            <a:ext cx="11145000" cy="4827175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&lt;METOD&gt; &lt;RESOURCE&gt; &lt;PROTOCOL&gt; \r\n</a:t>
            </a:r>
          </a:p>
          <a:p>
            <a:r>
              <a:rPr lang="en-US" dirty="0" smtClean="0"/>
              <a:t>Ex.: GET     /    HTTP/1.1</a:t>
            </a:r>
          </a:p>
          <a:p>
            <a:pPr lvl="1"/>
            <a:r>
              <a:rPr lang="en-US" dirty="0" smtClean="0"/>
              <a:t>&lt;method&gt;   </a:t>
            </a:r>
            <a:r>
              <a:rPr lang="en-US" b="1" dirty="0" smtClean="0"/>
              <a:t>GET</a:t>
            </a:r>
          </a:p>
          <a:p>
            <a:pPr lvl="1"/>
            <a:r>
              <a:rPr lang="en-US" dirty="0" smtClean="0"/>
              <a:t>&lt;resource&gt;  </a:t>
            </a:r>
            <a:r>
              <a:rPr lang="en-US" b="1" dirty="0" smtClean="0"/>
              <a:t>/</a:t>
            </a:r>
          </a:p>
          <a:p>
            <a:pPr lvl="1"/>
            <a:r>
              <a:rPr lang="en-US" dirty="0" smtClean="0"/>
              <a:t>&lt;protocol&gt;  </a:t>
            </a:r>
            <a:r>
              <a:rPr lang="en-US" b="1" dirty="0" smtClean="0"/>
              <a:t>HTTP/1.1</a:t>
            </a:r>
          </a:p>
          <a:p>
            <a:r>
              <a:rPr lang="en-US" dirty="0" smtClean="0"/>
              <a:t>A resource can be anything</a:t>
            </a:r>
          </a:p>
          <a:p>
            <a:pPr lvl="1"/>
            <a:r>
              <a:rPr lang="en-US" dirty="0" smtClean="0"/>
              <a:t>html, jpeg, </a:t>
            </a:r>
            <a:r>
              <a:rPr lang="en-US" dirty="0" err="1" smtClean="0"/>
              <a:t>json</a:t>
            </a:r>
            <a:r>
              <a:rPr lang="en-US" dirty="0" smtClean="0"/>
              <a:t>, xml, pdf, etc. </a:t>
            </a:r>
          </a:p>
          <a:p>
            <a:r>
              <a:rPr lang="en-US" dirty="0" smtClean="0"/>
              <a:t>A resource is identified by its </a:t>
            </a:r>
            <a:r>
              <a:rPr lang="en-US" i="1" dirty="0" smtClean="0"/>
              <a:t>path</a:t>
            </a:r>
          </a:p>
          <a:p>
            <a:pPr lvl="1"/>
            <a:r>
              <a:rPr lang="en-US" dirty="0" smtClean="0"/>
              <a:t>Recall URI, and such path is same as file-system on Mac/Linux, where “/” is the root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4934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Different kinds of 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b="1" dirty="0" smtClean="0"/>
              <a:t>GET</a:t>
            </a:r>
            <a:r>
              <a:rPr lang="en-US" dirty="0" smtClean="0"/>
              <a:t>: to retrieve a resource</a:t>
            </a:r>
          </a:p>
          <a:p>
            <a:r>
              <a:rPr lang="en-US" b="1" dirty="0" smtClean="0"/>
              <a:t>POST</a:t>
            </a:r>
            <a:r>
              <a:rPr lang="en-US" dirty="0" smtClean="0"/>
              <a:t>: to send data (in the HTTP body), and/or create a resource</a:t>
            </a:r>
          </a:p>
          <a:p>
            <a:r>
              <a:rPr lang="en-US" b="1" dirty="0" smtClean="0"/>
              <a:t>PUT</a:t>
            </a:r>
            <a:r>
              <a:rPr lang="en-US" dirty="0" smtClean="0"/>
              <a:t>: to replace an existing resource with a new one</a:t>
            </a:r>
          </a:p>
          <a:p>
            <a:r>
              <a:rPr lang="en-US" b="1" dirty="0" smtClean="0"/>
              <a:t>PATCH</a:t>
            </a:r>
            <a:r>
              <a:rPr lang="en-US" dirty="0" smtClean="0"/>
              <a:t>: to do a partial update on an existing resource</a:t>
            </a:r>
          </a:p>
          <a:p>
            <a:r>
              <a:rPr lang="en-US" b="1" dirty="0" smtClean="0"/>
              <a:t>DELETE</a:t>
            </a:r>
            <a:r>
              <a:rPr lang="en-US" dirty="0" smtClean="0"/>
              <a:t>: to delete a resource</a:t>
            </a:r>
          </a:p>
          <a:p>
            <a:r>
              <a:rPr lang="en-US" b="1" dirty="0" smtClean="0"/>
              <a:t>HEAD</a:t>
            </a:r>
            <a:r>
              <a:rPr lang="en-US" dirty="0" smtClean="0"/>
              <a:t>: like a GET, but only return headers, not the resource data</a:t>
            </a:r>
          </a:p>
          <a:p>
            <a:r>
              <a:rPr lang="en-US" dirty="0" smtClean="0"/>
              <a:t>OPTIONS: to check what methods are available on a resource</a:t>
            </a:r>
          </a:p>
          <a:p>
            <a:r>
              <a:rPr lang="en-US" dirty="0" smtClean="0"/>
              <a:t>TRACE: for debugging</a:t>
            </a:r>
          </a:p>
          <a:p>
            <a:r>
              <a:rPr lang="en-US" dirty="0" smtClean="0"/>
              <a:t>CONNECT: tunneling connection through proxy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11012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 Semantics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8800" y="1825625"/>
            <a:ext cx="11699999" cy="4601808"/>
          </a:xfrm>
        </p:spPr>
        <p:txBody>
          <a:bodyPr/>
          <a:lstStyle/>
          <a:p>
            <a:r>
              <a:rPr lang="en-US" dirty="0" smtClean="0"/>
              <a:t>Each of the methods has a clear semantics</a:t>
            </a:r>
          </a:p>
          <a:p>
            <a:pPr lvl="1"/>
            <a:r>
              <a:rPr lang="en-US" dirty="0" err="1" smtClean="0"/>
              <a:t>Eg</a:t>
            </a:r>
            <a:r>
              <a:rPr lang="en-US" dirty="0" smtClean="0"/>
              <a:t> GET does retrieve a resource, whereas DELETE should delete it</a:t>
            </a:r>
          </a:p>
          <a:p>
            <a:r>
              <a:rPr lang="en-US" dirty="0" smtClean="0"/>
              <a:t>But </a:t>
            </a:r>
            <a:r>
              <a:rPr lang="en-US" i="1" dirty="0" smtClean="0"/>
              <a:t>how</a:t>
            </a:r>
            <a:r>
              <a:rPr lang="en-US" dirty="0" smtClean="0"/>
              <a:t> the application server does handle them is completely up to it</a:t>
            </a:r>
          </a:p>
          <a:p>
            <a:pPr lvl="1"/>
            <a:r>
              <a:rPr lang="en-US" dirty="0" err="1" smtClean="0"/>
              <a:t>Eg</a:t>
            </a:r>
            <a:r>
              <a:rPr lang="en-US" dirty="0" smtClean="0"/>
              <a:t>, an application server could delete a resource when a GET is executed</a:t>
            </a:r>
          </a:p>
        </p:txBody>
      </p:sp>
    </p:spTree>
    <p:extLst>
      <p:ext uri="{BB962C8B-B14F-4D97-AF65-F5344CB8AC3E}">
        <p14:creationId xmlns:p14="http://schemas.microsoft.com/office/powerpoint/2010/main" val="29877070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Verbs should not be in paths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6000" y="1825624"/>
            <a:ext cx="11822400" cy="4906375"/>
          </a:xfrm>
        </p:spPr>
        <p:txBody>
          <a:bodyPr>
            <a:normAutofit/>
          </a:bodyPr>
          <a:lstStyle/>
          <a:p>
            <a:r>
              <a:rPr lang="en-US" dirty="0" smtClean="0"/>
              <a:t>Given a resource “/x.html”</a:t>
            </a:r>
          </a:p>
          <a:p>
            <a:r>
              <a:rPr lang="en-US" b="1" dirty="0" smtClean="0"/>
              <a:t>Wrong</a:t>
            </a:r>
            <a:r>
              <a:rPr lang="en-US" dirty="0" smtClean="0"/>
              <a:t>: GET </a:t>
            </a:r>
            <a:r>
              <a:rPr lang="en-US" dirty="0"/>
              <a:t>on “</a:t>
            </a:r>
            <a:r>
              <a:rPr lang="en-US" dirty="0" smtClean="0"/>
              <a:t>www.foo.org/x.html/delete</a:t>
            </a:r>
            <a:r>
              <a:rPr lang="en-US" dirty="0"/>
              <a:t>” to delete “</a:t>
            </a:r>
            <a:r>
              <a:rPr lang="en-US" dirty="0" smtClean="0"/>
              <a:t>x.html” </a:t>
            </a:r>
            <a:endParaRPr lang="en-US" dirty="0"/>
          </a:p>
          <a:p>
            <a:pPr lvl="1"/>
            <a:r>
              <a:rPr lang="en-US" dirty="0"/>
              <a:t>Here the resource would be “/</a:t>
            </a:r>
            <a:r>
              <a:rPr lang="en-US" dirty="0" smtClean="0"/>
              <a:t>x.html/delete”</a:t>
            </a:r>
          </a:p>
          <a:p>
            <a:r>
              <a:rPr lang="en-US" dirty="0" smtClean="0"/>
              <a:t>Also wrong to use query, </a:t>
            </a:r>
            <a:r>
              <a:rPr lang="en-US" dirty="0" err="1" smtClean="0"/>
              <a:t>eg</a:t>
            </a:r>
            <a:r>
              <a:rPr lang="en-US" dirty="0" smtClean="0"/>
              <a:t> </a:t>
            </a:r>
            <a:r>
              <a:rPr lang="en-US" dirty="0"/>
              <a:t>“</a:t>
            </a:r>
            <a:r>
              <a:rPr lang="en-US" dirty="0" smtClean="0"/>
              <a:t>www.foo.org/</a:t>
            </a:r>
            <a:r>
              <a:rPr lang="en-US" dirty="0" err="1" smtClean="0"/>
              <a:t>x.html</a:t>
            </a:r>
            <a:r>
              <a:rPr lang="en-US" i="1" dirty="0" err="1" smtClean="0"/>
              <a:t>?method</a:t>
            </a:r>
            <a:r>
              <a:rPr lang="en-US" i="1" dirty="0" smtClean="0"/>
              <a:t>=delete</a:t>
            </a:r>
            <a:r>
              <a:rPr lang="en-US" dirty="0"/>
              <a:t>” </a:t>
            </a:r>
          </a:p>
          <a:p>
            <a:r>
              <a:rPr lang="en-US" dirty="0" smtClean="0"/>
              <a:t>Paths should represent/identify resources, and NOT actions on those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46171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Idempotent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1940" y="1833244"/>
            <a:ext cx="11590020" cy="472757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RFC 7231: “A request method is considered </a:t>
            </a:r>
            <a:r>
              <a:rPr lang="en-US" i="1" dirty="0" smtClean="0"/>
              <a:t>idempotent</a:t>
            </a:r>
            <a:r>
              <a:rPr lang="en-US" dirty="0" smtClean="0"/>
              <a:t> </a:t>
            </a:r>
            <a:r>
              <a:rPr lang="en-US" dirty="0"/>
              <a:t>if the intended effect </a:t>
            </a:r>
            <a:r>
              <a:rPr lang="en-US" dirty="0" smtClean="0"/>
              <a:t>on the </a:t>
            </a:r>
            <a:r>
              <a:rPr lang="en-US" dirty="0"/>
              <a:t>server of multiple identical requests with that method is </a:t>
            </a:r>
            <a:r>
              <a:rPr lang="en-US" dirty="0" smtClean="0"/>
              <a:t>the same </a:t>
            </a:r>
            <a:r>
              <a:rPr lang="en-US" dirty="0"/>
              <a:t>as the effect for a single such request...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… if a client </a:t>
            </a:r>
            <a:r>
              <a:rPr lang="en-US" dirty="0"/>
              <a:t>sends a </a:t>
            </a:r>
            <a:r>
              <a:rPr lang="en-US" dirty="0" smtClean="0"/>
              <a:t>… request </a:t>
            </a:r>
            <a:r>
              <a:rPr lang="en-US" dirty="0"/>
              <a:t>and the underlying connection is </a:t>
            </a:r>
            <a:r>
              <a:rPr lang="en-US" dirty="0" smtClean="0"/>
              <a:t>closed before </a:t>
            </a:r>
            <a:r>
              <a:rPr lang="en-US" dirty="0"/>
              <a:t>any response is received, then the client can establish a </a:t>
            </a:r>
            <a:r>
              <a:rPr lang="en-US" dirty="0" smtClean="0"/>
              <a:t>new connection </a:t>
            </a:r>
            <a:r>
              <a:rPr lang="en-US" dirty="0"/>
              <a:t>and retry the idempotent request.”</a:t>
            </a:r>
          </a:p>
        </p:txBody>
      </p:sp>
    </p:spTree>
    <p:extLst>
      <p:ext uri="{BB962C8B-B14F-4D97-AF65-F5344CB8AC3E}">
        <p14:creationId xmlns:p14="http://schemas.microsoft.com/office/powerpoint/2010/main" val="3567658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124" y="13709"/>
            <a:ext cx="9896475" cy="6844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8269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Which methods are idempotent?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745202" cy="4351338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b="1" dirty="0" smtClean="0"/>
              <a:t>GET</a:t>
            </a:r>
          </a:p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r>
              <a:rPr lang="en-US" b="1" dirty="0" smtClean="0"/>
              <a:t>POST</a:t>
            </a:r>
          </a:p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r>
              <a:rPr lang="en-US" b="1" dirty="0" smtClean="0"/>
              <a:t>DELETE</a:t>
            </a:r>
          </a:p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r>
              <a:rPr lang="en-US" b="1" dirty="0" smtClean="0"/>
              <a:t>PUT</a:t>
            </a:r>
          </a:p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r>
              <a:rPr lang="en-US" b="1" dirty="0" smtClean="0"/>
              <a:t>PATCH</a:t>
            </a:r>
          </a:p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r>
              <a:rPr lang="en-US" b="1" dirty="0" smtClean="0"/>
              <a:t>HEAD</a:t>
            </a:r>
            <a:endParaRPr lang="en-US" b="1" dirty="0"/>
          </a:p>
        </p:txBody>
      </p:sp>
      <p:pic>
        <p:nvPicPr>
          <p:cNvPr id="2050" name="Picture 2" descr="Image result for ok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3402" y="5491869"/>
            <a:ext cx="580008" cy="580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8101" y="2430942"/>
            <a:ext cx="585309" cy="585309"/>
          </a:xfrm>
          <a:prstGeom prst="rect">
            <a:avLst/>
          </a:prstGeom>
        </p:spPr>
      </p:pic>
      <p:pic>
        <p:nvPicPr>
          <p:cNvPr id="8" name="Picture 2" descr="Image result for ok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3402" y="4016599"/>
            <a:ext cx="580008" cy="580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Image result for ok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7172" y="3226421"/>
            <a:ext cx="580008" cy="580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Image result for ok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3402" y="1690688"/>
            <a:ext cx="580008" cy="580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8101" y="4762154"/>
            <a:ext cx="585309" cy="585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691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Headers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0400" y="1825624"/>
            <a:ext cx="11808000" cy="4884775"/>
          </a:xfrm>
        </p:spPr>
        <p:txBody>
          <a:bodyPr>
            <a:normAutofit/>
          </a:bodyPr>
          <a:lstStyle/>
          <a:p>
            <a:r>
              <a:rPr lang="en-US" dirty="0" smtClean="0"/>
              <a:t>Extra meta-information, besides Method/Resource</a:t>
            </a:r>
          </a:p>
          <a:p>
            <a:r>
              <a:rPr lang="en-US" dirty="0" smtClean="0"/>
              <a:t>Pairs &lt;key&gt;:&lt;value&gt;</a:t>
            </a:r>
          </a:p>
          <a:p>
            <a:r>
              <a:rPr lang="en-US" dirty="0" smtClean="0"/>
              <a:t>For example:</a:t>
            </a:r>
          </a:p>
          <a:p>
            <a:pPr lvl="1"/>
            <a:r>
              <a:rPr lang="en-US" dirty="0" smtClean="0"/>
              <a:t>In which format am I expecting the resource? HTML? JSON?</a:t>
            </a:r>
          </a:p>
          <a:p>
            <a:pPr lvl="1"/>
            <a:r>
              <a:rPr lang="en-US" dirty="0" smtClean="0"/>
              <a:t>In which language do I want it?</a:t>
            </a:r>
          </a:p>
          <a:p>
            <a:pPr lvl="1"/>
            <a:r>
              <a:rPr lang="en-US" dirty="0" smtClean="0"/>
              <a:t>Who am I? (important for user authentication)</a:t>
            </a:r>
          </a:p>
          <a:p>
            <a:pPr lvl="1"/>
            <a:r>
              <a:rPr lang="en-US" dirty="0" smtClean="0"/>
              <a:t>Should the TCP connection be kept alive, or should it be closed after this HTTP request?</a:t>
            </a:r>
          </a:p>
          <a:p>
            <a:pPr lvl="1"/>
            <a:r>
              <a:rPr lang="en-US" dirty="0" smtClean="0"/>
              <a:t>Etc.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0226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-1020" t="40940" r="1020" b="28635"/>
          <a:stretch/>
        </p:blipFill>
        <p:spPr>
          <a:xfrm>
            <a:off x="86670" y="552892"/>
            <a:ext cx="16053648" cy="3338623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199" y="5099751"/>
            <a:ext cx="10347251" cy="956804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Request for </a:t>
            </a:r>
            <a:r>
              <a:rPr lang="en-US" i="1" dirty="0" smtClean="0"/>
              <a:t>www.google.com</a:t>
            </a:r>
          </a:p>
          <a:p>
            <a:r>
              <a:rPr lang="en-US" dirty="0" smtClean="0"/>
              <a:t>Recall, you can use </a:t>
            </a:r>
            <a:r>
              <a:rPr lang="en-US" dirty="0" err="1" smtClean="0"/>
              <a:t>WireShark</a:t>
            </a:r>
            <a:r>
              <a:rPr lang="en-US" dirty="0" smtClean="0"/>
              <a:t> or Chrome Developer Tools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8620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“Host” Header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5181" y="1825625"/>
            <a:ext cx="11653284" cy="4670868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For example “Host: google.com\r\n”</a:t>
            </a:r>
          </a:p>
          <a:p>
            <a:r>
              <a:rPr lang="en-US" dirty="0" smtClean="0"/>
              <a:t>REQUIRED header (it has to be there)</a:t>
            </a:r>
          </a:p>
          <a:p>
            <a:r>
              <a:rPr lang="en-US" dirty="0" smtClean="0"/>
              <a:t>A server running on an IP </a:t>
            </a:r>
            <a:r>
              <a:rPr lang="en-US" dirty="0" err="1" smtClean="0"/>
              <a:t>x.y.z.w</a:t>
            </a:r>
            <a:r>
              <a:rPr lang="en-US" dirty="0" smtClean="0"/>
              <a:t> might serve for different host names, </a:t>
            </a:r>
            <a:r>
              <a:rPr lang="en-US" dirty="0" err="1" smtClean="0"/>
              <a:t>eg</a:t>
            </a:r>
            <a:r>
              <a:rPr lang="en-US" dirty="0" smtClean="0"/>
              <a:t> foo.com, foo.org, foo.no, bar.com, etc., all pointing to the same IP </a:t>
            </a:r>
            <a:r>
              <a:rPr lang="en-US" dirty="0" err="1" smtClean="0"/>
              <a:t>x.y.z.w</a:t>
            </a:r>
            <a:endParaRPr lang="en-US" dirty="0" smtClean="0"/>
          </a:p>
          <a:p>
            <a:r>
              <a:rPr lang="en-US" dirty="0" smtClean="0"/>
              <a:t>Host names are translated to IP addresses (recall DNS)</a:t>
            </a:r>
          </a:p>
          <a:p>
            <a:r>
              <a:rPr lang="en-US" dirty="0" smtClean="0"/>
              <a:t>A TCP connection (used for HTTP) knows about IP, not host names</a:t>
            </a:r>
          </a:p>
          <a:p>
            <a:r>
              <a:rPr lang="en-US" dirty="0" smtClean="0"/>
              <a:t>Without the “Host” header, server would not know for which host  the request is for</a:t>
            </a:r>
          </a:p>
          <a:p>
            <a:pPr lvl="1"/>
            <a:r>
              <a:rPr lang="en-US" dirty="0" smtClean="0"/>
              <a:t>How to differentiate a request for “www.foo.org:80/index.html” from “www.bar.no:80/index.html” running on same server?</a:t>
            </a:r>
          </a:p>
          <a:p>
            <a:r>
              <a:rPr lang="en-US" dirty="0" smtClean="0"/>
              <a:t>Application-level routing mechanism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4559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“Connection” Header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3409" y="1825625"/>
            <a:ext cx="11495568" cy="463897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To send an HTTP message to </a:t>
            </a:r>
            <a:r>
              <a:rPr lang="en-US" i="1" dirty="0" smtClean="0"/>
              <a:t>www.foo.org:80</a:t>
            </a:r>
            <a:r>
              <a:rPr lang="en-US" dirty="0" smtClean="0"/>
              <a:t>, I need a TCP connection toward </a:t>
            </a:r>
            <a:r>
              <a:rPr lang="en-US" i="1" dirty="0" smtClean="0"/>
              <a:t>foo.org</a:t>
            </a:r>
            <a:r>
              <a:rPr lang="en-US" dirty="0" smtClean="0"/>
              <a:t> on port 80</a:t>
            </a:r>
          </a:p>
          <a:p>
            <a:r>
              <a:rPr lang="en-US" dirty="0" smtClean="0"/>
              <a:t>What to do after a message is sent and got response?</a:t>
            </a:r>
          </a:p>
          <a:p>
            <a:r>
              <a:rPr lang="en-US" dirty="0" smtClean="0"/>
              <a:t>Should the server keep the connection open for further requests from the same client?</a:t>
            </a:r>
          </a:p>
          <a:p>
            <a:r>
              <a:rPr lang="en-US" dirty="0" smtClean="0"/>
              <a:t>Opening a TCP connection is expensive, so should be re-used as much as possible</a:t>
            </a:r>
          </a:p>
          <a:p>
            <a:r>
              <a:rPr lang="en-US" dirty="0" smtClean="0"/>
              <a:t>But keeping alive a non-needed TCP connection is expensive as well </a:t>
            </a:r>
          </a:p>
          <a:p>
            <a:r>
              <a:rPr lang="en-US" dirty="0" smtClean="0"/>
              <a:t>Solution: “</a:t>
            </a:r>
            <a:r>
              <a:rPr lang="en-US" i="1" dirty="0" smtClean="0"/>
              <a:t>Connection: keep-alive</a:t>
            </a:r>
            <a:r>
              <a:rPr lang="en-US" dirty="0" smtClean="0"/>
              <a:t>” and “</a:t>
            </a:r>
            <a:r>
              <a:rPr lang="en-US" i="1" dirty="0" smtClean="0"/>
              <a:t>Connection: close</a:t>
            </a:r>
            <a:r>
              <a:rPr lang="en-US" dirty="0" smtClean="0"/>
              <a:t>”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5888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4670" y="216159"/>
            <a:ext cx="111642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“upgrade-insecure-request</a:t>
            </a:r>
            <a:r>
              <a:rPr lang="en-US" dirty="0" smtClean="0"/>
              <a:t>” header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4670" y="1541722"/>
            <a:ext cx="11398102" cy="5167422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When doing a non-secure request over HTTP,  header used to tell the server that, if they support HTTP</a:t>
            </a:r>
            <a:r>
              <a:rPr lang="en-US" b="1" dirty="0" smtClean="0"/>
              <a:t>S</a:t>
            </a:r>
            <a:r>
              <a:rPr lang="en-US" dirty="0" smtClean="0"/>
              <a:t>, then switch to it</a:t>
            </a:r>
          </a:p>
          <a:p>
            <a:r>
              <a:rPr lang="en-US" dirty="0" smtClean="0"/>
              <a:t>HTTPS is encrypted</a:t>
            </a:r>
          </a:p>
          <a:p>
            <a:r>
              <a:rPr lang="en-US" dirty="0" smtClean="0"/>
              <a:t>Note: this is independent from authentication/authorization of a user</a:t>
            </a:r>
          </a:p>
          <a:p>
            <a:r>
              <a:rPr lang="en-US" dirty="0" err="1" smtClean="0"/>
              <a:t>Eg</a:t>
            </a:r>
            <a:r>
              <a:rPr lang="en-US" dirty="0" smtClean="0"/>
              <a:t> many websites are moving to HTTP</a:t>
            </a:r>
            <a:r>
              <a:rPr lang="en-US" b="1" dirty="0" smtClean="0"/>
              <a:t>S</a:t>
            </a:r>
            <a:r>
              <a:rPr lang="en-US" dirty="0" smtClean="0"/>
              <a:t> even for displaying resources that do not need a registered user (</a:t>
            </a:r>
            <a:r>
              <a:rPr lang="en-US" dirty="0" err="1" smtClean="0"/>
              <a:t>eg</a:t>
            </a:r>
            <a:r>
              <a:rPr lang="en-US" dirty="0" smtClean="0"/>
              <a:t>, searches on Google)</a:t>
            </a:r>
          </a:p>
          <a:p>
            <a:r>
              <a:rPr lang="en-US" i="1" dirty="0" smtClean="0"/>
              <a:t>Why???</a:t>
            </a:r>
          </a:p>
          <a:p>
            <a:r>
              <a:rPr lang="en-US" dirty="0" smtClean="0"/>
              <a:t>Encryption is not so expensive / time consuming any more</a:t>
            </a:r>
          </a:p>
          <a:p>
            <a:r>
              <a:rPr lang="en-US" dirty="0" smtClean="0"/>
              <a:t>Avoid  proxies / internet providers to modify the returned responses, </a:t>
            </a:r>
            <a:r>
              <a:rPr lang="en-US" dirty="0" err="1" smtClean="0"/>
              <a:t>eg</a:t>
            </a:r>
            <a:r>
              <a:rPr lang="en-US" dirty="0" smtClean="0"/>
              <a:t> inject their own </a:t>
            </a:r>
            <a:r>
              <a:rPr lang="en-US" b="1" dirty="0" smtClean="0"/>
              <a:t>ads</a:t>
            </a:r>
            <a:r>
              <a:rPr lang="en-US" dirty="0" smtClean="0"/>
              <a:t> in the retrieved </a:t>
            </a:r>
            <a:r>
              <a:rPr lang="en-US" dirty="0" smtClean="0"/>
              <a:t>HTML </a:t>
            </a:r>
            <a:r>
              <a:rPr lang="en-US" dirty="0" smtClean="0"/>
              <a:t>pages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0911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“User-Agent” Header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711" y="1825625"/>
            <a:ext cx="11568223" cy="4351338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Tells information about the client, for example browser type/version, OS, etc.</a:t>
            </a:r>
          </a:p>
          <a:p>
            <a:r>
              <a:rPr lang="en-US" dirty="0" smtClean="0"/>
              <a:t>The server might reply differently based on the client capabilities</a:t>
            </a:r>
          </a:p>
          <a:p>
            <a:pPr lvl="1"/>
            <a:r>
              <a:rPr lang="en-US" dirty="0" smtClean="0"/>
              <a:t>This was a huge problem with Internet Explorer</a:t>
            </a:r>
          </a:p>
          <a:p>
            <a:r>
              <a:rPr lang="en-US" dirty="0" smtClean="0"/>
              <a:t>You will see that most browsers identify themselves </a:t>
            </a:r>
            <a:r>
              <a:rPr lang="en-US" dirty="0"/>
              <a:t>as  “Mozilla/5.0</a:t>
            </a:r>
            <a:r>
              <a:rPr lang="en-US" dirty="0" smtClean="0"/>
              <a:t>”</a:t>
            </a:r>
          </a:p>
          <a:p>
            <a:pPr lvl="1"/>
            <a:r>
              <a:rPr lang="en-US" dirty="0" err="1" smtClean="0"/>
              <a:t>Ie</a:t>
            </a:r>
            <a:r>
              <a:rPr lang="en-US" dirty="0" smtClean="0"/>
              <a:t>, they claim to be compatible with Mozilla version 5.0</a:t>
            </a:r>
          </a:p>
          <a:p>
            <a:pPr lvl="1"/>
            <a:r>
              <a:rPr lang="en-US" dirty="0" smtClean="0"/>
              <a:t>Mozilla Browser is the old name for </a:t>
            </a:r>
            <a:r>
              <a:rPr lang="en-US" dirty="0" err="1" smtClean="0"/>
              <a:t>FireFox</a:t>
            </a:r>
            <a:r>
              <a:rPr lang="en-US" dirty="0" smtClean="0"/>
              <a:t> Browser</a:t>
            </a:r>
          </a:p>
          <a:p>
            <a:r>
              <a:rPr lang="en-US" i="1" dirty="0" smtClean="0"/>
              <a:t>Why???</a:t>
            </a:r>
            <a:r>
              <a:rPr lang="en-US" dirty="0" smtClean="0"/>
              <a:t> Some servers, </a:t>
            </a:r>
            <a:r>
              <a:rPr lang="en-US" i="1" dirty="0" smtClean="0"/>
              <a:t>in the old days</a:t>
            </a:r>
            <a:r>
              <a:rPr lang="en-US" dirty="0" smtClean="0"/>
              <a:t>,  gave degraded functionalities/pages if agent was not compatible with  “</a:t>
            </a:r>
            <a:r>
              <a:rPr lang="en-US" dirty="0"/>
              <a:t>Mozilla/5.0</a:t>
            </a:r>
            <a:r>
              <a:rPr lang="en-US" dirty="0" smtClean="0"/>
              <a:t>”</a:t>
            </a:r>
          </a:p>
          <a:p>
            <a:r>
              <a:rPr lang="en-US" dirty="0" smtClean="0"/>
              <a:t>Nowadays? Might use “User-Agent” to check if client is a mobile, and give different pages from the ones served to a PC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9607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“Accept” Header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503" y="1549101"/>
            <a:ext cx="11976335" cy="4680114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Specify in which format we expect the response</a:t>
            </a:r>
          </a:p>
          <a:p>
            <a:pPr lvl="1"/>
            <a:r>
              <a:rPr lang="en-US" dirty="0" smtClean="0"/>
              <a:t>HTML? Plain text? JSON? XML? JPEG? Etc.</a:t>
            </a:r>
          </a:p>
          <a:p>
            <a:r>
              <a:rPr lang="en-US" dirty="0" smtClean="0"/>
              <a:t>Might specify more than one, where parameter “q in [0,1]” specify preference</a:t>
            </a:r>
          </a:p>
          <a:p>
            <a:r>
              <a:rPr lang="en-US" dirty="0" smtClean="0"/>
              <a:t>Comma “,” separated list, where each element can have properties with “;”, for example: </a:t>
            </a:r>
            <a:r>
              <a:rPr lang="en-US" i="1" dirty="0" smtClean="0"/>
              <a:t>text/</a:t>
            </a:r>
            <a:r>
              <a:rPr lang="en-US" i="1" dirty="0" err="1" smtClean="0"/>
              <a:t>html</a:t>
            </a:r>
            <a:r>
              <a:rPr lang="en-US" b="1" i="1" dirty="0" err="1" smtClean="0"/>
              <a:t>,</a:t>
            </a:r>
            <a:r>
              <a:rPr lang="en-US" i="1" dirty="0" err="1" smtClean="0"/>
              <a:t>application</a:t>
            </a:r>
            <a:r>
              <a:rPr lang="en-US" i="1" dirty="0" smtClean="0"/>
              <a:t>/</a:t>
            </a:r>
            <a:r>
              <a:rPr lang="en-US" i="1" dirty="0" err="1" smtClean="0"/>
              <a:t>xhtml+xml</a:t>
            </a:r>
            <a:r>
              <a:rPr lang="en-US" b="1" i="1" dirty="0" err="1" smtClean="0"/>
              <a:t>,</a:t>
            </a:r>
            <a:r>
              <a:rPr lang="en-US" i="1" dirty="0" err="1" smtClean="0"/>
              <a:t>application</a:t>
            </a:r>
            <a:r>
              <a:rPr lang="en-US" i="1" dirty="0" smtClean="0"/>
              <a:t>/</a:t>
            </a:r>
            <a:r>
              <a:rPr lang="en-US" i="1" dirty="0" err="1" smtClean="0"/>
              <a:t>xml</a:t>
            </a:r>
            <a:r>
              <a:rPr lang="en-US" b="1" i="1" dirty="0" err="1" smtClean="0"/>
              <a:t>;</a:t>
            </a:r>
            <a:r>
              <a:rPr lang="en-US" i="1" dirty="0" err="1" smtClean="0"/>
              <a:t>q</a:t>
            </a:r>
            <a:r>
              <a:rPr lang="en-US" i="1" dirty="0" smtClean="0"/>
              <a:t>=0.9</a:t>
            </a:r>
            <a:r>
              <a:rPr lang="en-US" b="1" i="1" dirty="0" smtClean="0"/>
              <a:t>,</a:t>
            </a:r>
            <a:r>
              <a:rPr lang="en-US" i="1" dirty="0" smtClean="0"/>
              <a:t>image/</a:t>
            </a:r>
            <a:r>
              <a:rPr lang="en-US" i="1" dirty="0" err="1" smtClean="0"/>
              <a:t>webp</a:t>
            </a:r>
            <a:r>
              <a:rPr lang="en-US" b="1" i="1" dirty="0" smtClean="0"/>
              <a:t>,</a:t>
            </a:r>
            <a:r>
              <a:rPr lang="en-US" i="1" dirty="0" smtClean="0"/>
              <a:t>*/*</a:t>
            </a:r>
            <a:r>
              <a:rPr lang="en-US" b="1" i="1" dirty="0" smtClean="0"/>
              <a:t>;</a:t>
            </a:r>
            <a:r>
              <a:rPr lang="en-US" i="1" dirty="0" smtClean="0"/>
              <a:t>q=0.8</a:t>
            </a:r>
          </a:p>
          <a:p>
            <a:pPr lvl="1"/>
            <a:r>
              <a:rPr lang="en-US" dirty="0" smtClean="0"/>
              <a:t>text/html, application/</a:t>
            </a:r>
            <a:r>
              <a:rPr lang="en-US" dirty="0" err="1" smtClean="0"/>
              <a:t>xhtml+xml</a:t>
            </a:r>
            <a:r>
              <a:rPr lang="en-US" dirty="0" smtClean="0"/>
              <a:t> and image/</a:t>
            </a:r>
            <a:r>
              <a:rPr lang="en-US" dirty="0" err="1" smtClean="0"/>
              <a:t>webp</a:t>
            </a:r>
            <a:r>
              <a:rPr lang="en-US" dirty="0" smtClean="0"/>
              <a:t> are the main preferences (default q=1)</a:t>
            </a:r>
          </a:p>
          <a:p>
            <a:pPr lvl="1"/>
            <a:r>
              <a:rPr lang="en-US" dirty="0"/>
              <a:t>t</a:t>
            </a:r>
            <a:r>
              <a:rPr lang="en-US" dirty="0" smtClean="0"/>
              <a:t>he “+xml” means that the specified format (</a:t>
            </a:r>
            <a:r>
              <a:rPr lang="en-US" dirty="0" err="1" smtClean="0"/>
              <a:t>xhtml</a:t>
            </a:r>
            <a:r>
              <a:rPr lang="en-US" dirty="0" smtClean="0"/>
              <a:t>) is a syntactically valid xml</a:t>
            </a:r>
          </a:p>
          <a:p>
            <a:pPr lvl="1"/>
            <a:r>
              <a:rPr lang="en-US" dirty="0" smtClean="0"/>
              <a:t>application/</a:t>
            </a:r>
            <a:r>
              <a:rPr lang="en-US" dirty="0" err="1" smtClean="0"/>
              <a:t>xml;q</a:t>
            </a:r>
            <a:r>
              <a:rPr lang="en-US" dirty="0" smtClean="0"/>
              <a:t>=0.9  is second preference (0.9 &lt; 1)</a:t>
            </a:r>
          </a:p>
          <a:p>
            <a:pPr lvl="1"/>
            <a:r>
              <a:rPr lang="en-US" dirty="0" smtClean="0"/>
              <a:t>*/* means “any”, and last preference (0.8)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0782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“Accept-Encoding” Header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200" y="1825624"/>
            <a:ext cx="11952000" cy="4855975"/>
          </a:xfrm>
        </p:spPr>
        <p:txBody>
          <a:bodyPr/>
          <a:lstStyle/>
          <a:p>
            <a:r>
              <a:rPr lang="en-US" dirty="0" smtClean="0"/>
              <a:t>To save bandwidth, a resource could be compressed (</a:t>
            </a:r>
            <a:r>
              <a:rPr lang="en-US" dirty="0" err="1" smtClean="0"/>
              <a:t>eg</a:t>
            </a:r>
            <a:r>
              <a:rPr lang="en-US" dirty="0" smtClean="0"/>
              <a:t> zipped) when sent by the server</a:t>
            </a:r>
          </a:p>
          <a:p>
            <a:r>
              <a:rPr lang="en-US" dirty="0" smtClean="0"/>
              <a:t>But need to tell the server which kind of algorithm the client (browser) can support, </a:t>
            </a:r>
            <a:r>
              <a:rPr lang="en-US" dirty="0" err="1" smtClean="0"/>
              <a:t>eg</a:t>
            </a:r>
            <a:r>
              <a:rPr lang="en-US" dirty="0" smtClean="0"/>
              <a:t> be able to decode/unzip</a:t>
            </a:r>
          </a:p>
          <a:p>
            <a:r>
              <a:rPr lang="en-US" dirty="0"/>
              <a:t>Accept-Encoding: </a:t>
            </a:r>
            <a:r>
              <a:rPr lang="en-US" b="1" dirty="0" err="1"/>
              <a:t>gzip</a:t>
            </a:r>
            <a:r>
              <a:rPr lang="en-US" dirty="0"/>
              <a:t>, </a:t>
            </a:r>
            <a:r>
              <a:rPr lang="en-US" b="1" dirty="0"/>
              <a:t>deflate</a:t>
            </a:r>
            <a:r>
              <a:rPr lang="en-US" dirty="0"/>
              <a:t>, </a:t>
            </a:r>
            <a:r>
              <a:rPr lang="en-US" b="1" dirty="0" err="1"/>
              <a:t>sdch</a:t>
            </a:r>
            <a:r>
              <a:rPr lang="en-US" dirty="0"/>
              <a:t>\r\n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0519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“Accept-Language” Header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0400" y="1825624"/>
            <a:ext cx="11786400" cy="4927975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A web application might support its pages in different languages</a:t>
            </a:r>
          </a:p>
          <a:p>
            <a:r>
              <a:rPr lang="en-US" dirty="0" smtClean="0"/>
              <a:t>When sending a HTTP request, might use header to specify a preference for the language</a:t>
            </a:r>
          </a:p>
          <a:p>
            <a:r>
              <a:rPr lang="en-US" dirty="0"/>
              <a:t> Accept-Language: </a:t>
            </a:r>
            <a:r>
              <a:rPr lang="en-US" dirty="0" err="1" smtClean="0"/>
              <a:t>en-US,en;q</a:t>
            </a:r>
            <a:r>
              <a:rPr lang="en-US" dirty="0" smtClean="0"/>
              <a:t>=0.8\r\n</a:t>
            </a:r>
          </a:p>
          <a:p>
            <a:pPr lvl="1"/>
            <a:r>
              <a:rPr lang="en-US" dirty="0" smtClean="0"/>
              <a:t>Main preference “</a:t>
            </a:r>
            <a:r>
              <a:rPr lang="en-US" dirty="0" err="1" smtClean="0"/>
              <a:t>en</a:t>
            </a:r>
            <a:r>
              <a:rPr lang="en-US" dirty="0" smtClean="0"/>
              <a:t>-US” (default q=1)</a:t>
            </a:r>
          </a:p>
          <a:p>
            <a:pPr lvl="1"/>
            <a:r>
              <a:rPr lang="en-US" dirty="0" smtClean="0"/>
              <a:t>Second preference “</a:t>
            </a:r>
            <a:r>
              <a:rPr lang="en-US" dirty="0" err="1" smtClean="0"/>
              <a:t>en</a:t>
            </a:r>
            <a:r>
              <a:rPr lang="en-US" dirty="0" smtClean="0"/>
              <a:t>” (0.8)</a:t>
            </a:r>
          </a:p>
          <a:p>
            <a:r>
              <a:rPr lang="en-US" dirty="0" smtClean="0"/>
              <a:t>If server does not support a language, might just return default one</a:t>
            </a:r>
          </a:p>
          <a:p>
            <a:r>
              <a:rPr lang="en-US" dirty="0" smtClean="0"/>
              <a:t>Recall: those headers just express a “preference” of the client</a:t>
            </a:r>
          </a:p>
          <a:p>
            <a:r>
              <a:rPr lang="en-US" dirty="0" smtClean="0"/>
              <a:t>Note: server might just ignore that header, and give you language based on your IP geolocation (very annoying when travelling…)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3398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World Wide Web (WWW)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9550" y="1825625"/>
            <a:ext cx="11830050" cy="4826966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Invented by Tim Berners-Lee in 1989, at CERN, Switzerland</a:t>
            </a:r>
          </a:p>
          <a:p>
            <a:pPr lvl="1"/>
            <a:r>
              <a:rPr lang="en-US" dirty="0" smtClean="0"/>
              <a:t>I was in high school when it was first available… </a:t>
            </a:r>
          </a:p>
          <a:p>
            <a:r>
              <a:rPr lang="en-US" dirty="0" smtClean="0"/>
              <a:t>WWW is a set of documents/resources distributed among different machines</a:t>
            </a:r>
          </a:p>
          <a:p>
            <a:r>
              <a:rPr lang="en-US" dirty="0" smtClean="0"/>
              <a:t>Resources/documents are identified with a Uniform Resource Locator (URL)</a:t>
            </a:r>
          </a:p>
          <a:p>
            <a:r>
              <a:rPr lang="en-US" dirty="0" smtClean="0"/>
              <a:t>Resources are accessed/downloaded over the </a:t>
            </a:r>
            <a:r>
              <a:rPr lang="en-US" i="1" dirty="0" smtClean="0"/>
              <a:t>internet, </a:t>
            </a:r>
            <a:r>
              <a:rPr lang="en-US" dirty="0" smtClean="0"/>
              <a:t>typically HTTP over TCP</a:t>
            </a:r>
          </a:p>
          <a:p>
            <a:r>
              <a:rPr lang="en-US" dirty="0" smtClean="0"/>
              <a:t>A web page is a resource written in HTML format</a:t>
            </a:r>
          </a:p>
          <a:p>
            <a:r>
              <a:rPr lang="en-US" i="1" dirty="0" smtClean="0"/>
              <a:t>Browsers </a:t>
            </a:r>
            <a:r>
              <a:rPr lang="en-US" dirty="0" smtClean="0"/>
              <a:t>are tools used to download/visualize HTML pages, and enable the following of </a:t>
            </a:r>
            <a:r>
              <a:rPr lang="en-US" i="1" dirty="0" smtClean="0"/>
              <a:t>links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768841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“Cookie” Header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3600" y="1825624"/>
            <a:ext cx="11700000" cy="4863175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Likely the most important header</a:t>
            </a:r>
          </a:p>
          <a:p>
            <a:r>
              <a:rPr lang="en-US" dirty="0" smtClean="0"/>
              <a:t>HTTP is stateless, so cannot know if 2 requests come from same user</a:t>
            </a:r>
          </a:p>
          <a:p>
            <a:r>
              <a:rPr lang="en-US" dirty="0" smtClean="0"/>
              <a:t>User can send an identifying token in the cookie value, given by server in the first response</a:t>
            </a:r>
          </a:p>
          <a:p>
            <a:pPr lvl="1"/>
            <a:r>
              <a:rPr lang="en-US" dirty="0" err="1" smtClean="0"/>
              <a:t>Eg</a:t>
            </a:r>
            <a:r>
              <a:rPr lang="en-US" dirty="0" smtClean="0"/>
              <a:t>, “cookie: sfjdfig4397217846tyjewfs”</a:t>
            </a:r>
          </a:p>
          <a:p>
            <a:r>
              <a:rPr lang="en-US" dirty="0" smtClean="0"/>
              <a:t>There is a lot privacy concern regarding cookies, </a:t>
            </a:r>
            <a:r>
              <a:rPr lang="en-US" dirty="0" err="1" smtClean="0"/>
              <a:t>eg</a:t>
            </a:r>
            <a:r>
              <a:rPr lang="en-US" dirty="0" smtClean="0"/>
              <a:t> can track user behaviors even if s/he does not register and agree</a:t>
            </a:r>
          </a:p>
          <a:p>
            <a:r>
              <a:rPr lang="en-US" dirty="0" smtClean="0"/>
              <a:t>Depending on the country, there are laws regulating how cookies can be used (</a:t>
            </a:r>
            <a:r>
              <a:rPr lang="en-US" dirty="0" err="1" smtClean="0"/>
              <a:t>eg</a:t>
            </a:r>
            <a:r>
              <a:rPr lang="en-US" dirty="0" smtClean="0"/>
              <a:t>, have to ask permission to the user)</a:t>
            </a:r>
          </a:p>
          <a:p>
            <a:r>
              <a:rPr lang="en-US" dirty="0" smtClean="0"/>
              <a:t>We will go into its details later in the course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6225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Custom Headers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000" y="1825624"/>
            <a:ext cx="11800800" cy="4913576"/>
          </a:xfrm>
        </p:spPr>
        <p:txBody>
          <a:bodyPr>
            <a:normAutofit/>
          </a:bodyPr>
          <a:lstStyle/>
          <a:p>
            <a:r>
              <a:rPr lang="en-US" dirty="0" smtClean="0"/>
              <a:t>There is a pre-defined, standardized set of HTTP headers </a:t>
            </a:r>
          </a:p>
          <a:p>
            <a:pPr lvl="1"/>
            <a:r>
              <a:rPr lang="en-US" dirty="0" smtClean="0"/>
              <a:t>Many more than what shown in these slides…</a:t>
            </a:r>
          </a:p>
          <a:p>
            <a:r>
              <a:rPr lang="en-US" dirty="0" smtClean="0"/>
              <a:t>But you  can use any custom header if you want… but clients/servers need to know how to interpret them</a:t>
            </a:r>
          </a:p>
          <a:p>
            <a:r>
              <a:rPr lang="en-US" dirty="0" smtClean="0"/>
              <a:t>“Usually” (</a:t>
            </a:r>
            <a:r>
              <a:rPr lang="en-US" dirty="0" err="1" smtClean="0"/>
              <a:t>ie</a:t>
            </a:r>
            <a:r>
              <a:rPr lang="en-US" dirty="0" smtClean="0"/>
              <a:t> convention) custom headers would start with a “x-”,  to clearly distinguish them from the standard ones</a:t>
            </a:r>
          </a:p>
          <a:p>
            <a:pPr lvl="1"/>
            <a:r>
              <a:rPr lang="en-US" dirty="0" err="1" smtClean="0"/>
              <a:t>Eg</a:t>
            </a:r>
            <a:r>
              <a:rPr lang="en-US" dirty="0" smtClean="0"/>
              <a:t>, “x-Chrome-UMA-enabled”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7069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HTTP Body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9600" y="1825624"/>
            <a:ext cx="11584800" cy="4899176"/>
          </a:xfrm>
        </p:spPr>
        <p:txBody>
          <a:bodyPr/>
          <a:lstStyle/>
          <a:p>
            <a:r>
              <a:rPr lang="en-US" dirty="0" smtClean="0"/>
              <a:t>After last header, there must be an empty line</a:t>
            </a:r>
          </a:p>
          <a:p>
            <a:r>
              <a:rPr lang="en-US" dirty="0" smtClean="0"/>
              <a:t>Any data after that, if any, would be part of the payload, </a:t>
            </a:r>
            <a:r>
              <a:rPr lang="en-US" dirty="0" err="1" smtClean="0"/>
              <a:t>ie</a:t>
            </a:r>
            <a:r>
              <a:rPr lang="en-US" dirty="0" smtClean="0"/>
              <a:t> HTTP body</a:t>
            </a:r>
          </a:p>
          <a:p>
            <a:r>
              <a:rPr lang="en-US" dirty="0" smtClean="0"/>
              <a:t>Request: needed for </a:t>
            </a:r>
            <a:r>
              <a:rPr lang="en-US" b="1" dirty="0" smtClean="0"/>
              <a:t>POST</a:t>
            </a:r>
            <a:r>
              <a:rPr lang="en-US" dirty="0" smtClean="0"/>
              <a:t>, </a:t>
            </a:r>
            <a:r>
              <a:rPr lang="en-US" b="1" dirty="0" smtClean="0"/>
              <a:t>PUT</a:t>
            </a:r>
            <a:r>
              <a:rPr lang="en-US" dirty="0" smtClean="0"/>
              <a:t> and </a:t>
            </a:r>
            <a:r>
              <a:rPr lang="en-US" b="1" dirty="0" smtClean="0"/>
              <a:t>PATCH</a:t>
            </a:r>
          </a:p>
          <a:p>
            <a:r>
              <a:rPr lang="en-US" dirty="0" smtClean="0"/>
              <a:t>Response: needed for </a:t>
            </a:r>
            <a:r>
              <a:rPr lang="en-US" b="1" dirty="0" smtClean="0"/>
              <a:t>GET </a:t>
            </a:r>
            <a:r>
              <a:rPr lang="en-US" dirty="0" smtClean="0"/>
              <a:t>(also the other methods “might” have body, but </a:t>
            </a:r>
            <a:r>
              <a:rPr lang="en-US" b="1" dirty="0" smtClean="0"/>
              <a:t>HEAD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8113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1462" y="454025"/>
            <a:ext cx="11630025" cy="765175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http://</a:t>
            </a:r>
            <a:r>
              <a:rPr lang="en-US" i="1" dirty="0"/>
              <a:t>www.rd.com</a:t>
            </a:r>
            <a:r>
              <a:rPr lang="en-US" b="1" dirty="0"/>
              <a:t>/wp-content/uploads/sites/2/2016/04/01-cat-wants-to-tell-you-laptop.jpg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8136" y="1336553"/>
            <a:ext cx="7893504" cy="526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344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7165" y="489885"/>
            <a:ext cx="10515600" cy="53209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smtClean="0"/>
              <a:t>GET with no body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340" y="1550895"/>
            <a:ext cx="11443249" cy="2106707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383340" y="4676403"/>
            <a:ext cx="10515600" cy="5320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/>
              <a:t>Have a look at the “Accept” header… there is no “jpg” there, why?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0158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23648" y="254444"/>
            <a:ext cx="6320118" cy="5922519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In this case, payload is in JPEG format</a:t>
            </a:r>
          </a:p>
          <a:p>
            <a:r>
              <a:rPr lang="en-US" dirty="0" smtClean="0"/>
              <a:t>“Content-type” header: </a:t>
            </a:r>
          </a:p>
          <a:p>
            <a:pPr lvl="1"/>
            <a:r>
              <a:rPr lang="en-US" dirty="0" smtClean="0"/>
              <a:t>need to specify the format, </a:t>
            </a:r>
            <a:r>
              <a:rPr lang="en-US" dirty="0" err="1" smtClean="0"/>
              <a:t>eg</a:t>
            </a:r>
            <a:r>
              <a:rPr lang="en-US" dirty="0" smtClean="0"/>
              <a:t> JPEG. Note this is necessary because what requested by user (“Accept”) might be a list, and also server might return something different</a:t>
            </a:r>
          </a:p>
          <a:p>
            <a:r>
              <a:rPr lang="en-US" dirty="0" smtClean="0"/>
              <a:t>“Content-length” header:</a:t>
            </a:r>
          </a:p>
          <a:p>
            <a:pPr lvl="1"/>
            <a:r>
              <a:rPr lang="en-US" dirty="0" smtClean="0"/>
              <a:t>Essential, otherwise HTTP parser cannot know when payload is finished</a:t>
            </a:r>
          </a:p>
          <a:p>
            <a:r>
              <a:rPr lang="en-US" dirty="0" smtClean="0"/>
              <a:t>Cache handling: headers like “Cache-Control”, “</a:t>
            </a:r>
            <a:r>
              <a:rPr lang="en-US" dirty="0" err="1" smtClean="0"/>
              <a:t>ETag</a:t>
            </a:r>
            <a:r>
              <a:rPr lang="en-US" dirty="0" smtClean="0"/>
              <a:t>”, “Last-Modified”, etc.</a:t>
            </a:r>
          </a:p>
          <a:p>
            <a:pPr lvl="1"/>
            <a:r>
              <a:rPr lang="en-US" dirty="0" smtClean="0"/>
              <a:t>If visiting page for second time, no need to re-download image if hasn’t changed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835" y="254444"/>
            <a:ext cx="4918262" cy="6540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112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HTTP Response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Same kind of headers and body as HTTP request</a:t>
            </a:r>
          </a:p>
          <a:p>
            <a:r>
              <a:rPr lang="en-US" dirty="0" smtClean="0"/>
              <a:t>Only first line does differ</a:t>
            </a:r>
          </a:p>
          <a:p>
            <a:r>
              <a:rPr lang="en-US" dirty="0" smtClean="0"/>
              <a:t>&lt;PROTOCOL&gt; &lt;STATUS&gt; &lt;DESCRIPTION&gt;</a:t>
            </a:r>
          </a:p>
          <a:p>
            <a:pPr lvl="1"/>
            <a:r>
              <a:rPr lang="en-US" dirty="0" err="1" smtClean="0"/>
              <a:t>Eg</a:t>
            </a:r>
            <a:r>
              <a:rPr lang="en-US" dirty="0"/>
              <a:t>, “HTTP/1.1 </a:t>
            </a:r>
            <a:r>
              <a:rPr lang="en-US" dirty="0" smtClean="0"/>
              <a:t>   200    OK” </a:t>
            </a:r>
          </a:p>
          <a:p>
            <a:pPr lvl="2"/>
            <a:r>
              <a:rPr lang="en-US" dirty="0" smtClean="0"/>
              <a:t>Note: only 1 space “ ” between the tags, I added extras just for readability</a:t>
            </a:r>
          </a:p>
          <a:p>
            <a:r>
              <a:rPr lang="en-US" dirty="0" smtClean="0"/>
              <a:t>When making a request, a lot of things could happen on server, and the “status” is used to say what happened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9079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HTTP Status Codes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3 digit number, divided into “families”</a:t>
            </a:r>
          </a:p>
          <a:p>
            <a:r>
              <a:rPr lang="en-US" dirty="0" smtClean="0"/>
              <a:t>1xx: informational, interim response</a:t>
            </a:r>
          </a:p>
          <a:p>
            <a:r>
              <a:rPr lang="en-US" dirty="0" smtClean="0"/>
              <a:t>2xx: success</a:t>
            </a:r>
          </a:p>
          <a:p>
            <a:r>
              <a:rPr lang="en-US" dirty="0" smtClean="0"/>
              <a:t>3xx: redirection</a:t>
            </a:r>
          </a:p>
          <a:p>
            <a:r>
              <a:rPr lang="en-US" dirty="0" smtClean="0"/>
              <a:t>4xx: user error</a:t>
            </a:r>
          </a:p>
          <a:p>
            <a:r>
              <a:rPr lang="en-US" dirty="0" smtClean="0"/>
              <a:t>5xx: server error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4931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2xx Success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8800" y="1825625"/>
            <a:ext cx="11865600" cy="4351338"/>
          </a:xfrm>
        </p:spPr>
        <p:txBody>
          <a:bodyPr/>
          <a:lstStyle/>
          <a:p>
            <a:r>
              <a:rPr lang="en-US" b="1" dirty="0" smtClean="0"/>
              <a:t>200</a:t>
            </a:r>
            <a:r>
              <a:rPr lang="en-US" dirty="0" smtClean="0"/>
              <a:t>: OK</a:t>
            </a:r>
          </a:p>
          <a:p>
            <a:r>
              <a:rPr lang="en-US" b="1" dirty="0" smtClean="0"/>
              <a:t>201</a:t>
            </a:r>
            <a:r>
              <a:rPr lang="en-US" dirty="0" smtClean="0"/>
              <a:t>: resource created</a:t>
            </a:r>
          </a:p>
          <a:p>
            <a:r>
              <a:rPr lang="en-US" b="1" dirty="0" smtClean="0"/>
              <a:t>202</a:t>
            </a:r>
            <a:r>
              <a:rPr lang="en-US" dirty="0" smtClean="0"/>
              <a:t>: accepted, but not completed (</a:t>
            </a:r>
            <a:r>
              <a:rPr lang="en-US" dirty="0" err="1" smtClean="0"/>
              <a:t>eg</a:t>
            </a:r>
            <a:r>
              <a:rPr lang="en-US" dirty="0" smtClean="0"/>
              <a:t>, background operation)</a:t>
            </a:r>
          </a:p>
          <a:p>
            <a:r>
              <a:rPr lang="en-US" b="1" dirty="0" smtClean="0"/>
              <a:t>204</a:t>
            </a:r>
            <a:r>
              <a:rPr lang="en-US" dirty="0" smtClean="0"/>
              <a:t>: no content (</a:t>
            </a:r>
            <a:r>
              <a:rPr lang="en-US" dirty="0" err="1" smtClean="0"/>
              <a:t>eg</a:t>
            </a:r>
            <a:r>
              <a:rPr lang="en-US" dirty="0" smtClean="0"/>
              <a:t>, as result of PUT or DELETE)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832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3xx Redirection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000" y="1825624"/>
            <a:ext cx="11808000" cy="4884775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Note: the semantics of these codes is a “</a:t>
            </a:r>
            <a:r>
              <a:rPr lang="en-US" b="1" dirty="0" smtClean="0"/>
              <a:t>mess</a:t>
            </a:r>
            <a:r>
              <a:rPr lang="en-US" dirty="0" smtClean="0"/>
              <a:t>”, being changing with different “updates” of HTTP 1.1… and being left in an inconsistent state</a:t>
            </a:r>
          </a:p>
          <a:p>
            <a:r>
              <a:rPr lang="en-US" b="1" dirty="0" smtClean="0"/>
              <a:t>301</a:t>
            </a:r>
            <a:r>
              <a:rPr lang="en-US" dirty="0" smtClean="0"/>
              <a:t> permanent redirection</a:t>
            </a:r>
          </a:p>
          <a:p>
            <a:pPr lvl="1"/>
            <a:r>
              <a:rPr lang="en-US" dirty="0" smtClean="0"/>
              <a:t>If X redirects to Y, then client will never ask for X again, and go straight for Y</a:t>
            </a:r>
          </a:p>
          <a:p>
            <a:r>
              <a:rPr lang="en-US" b="1" dirty="0" smtClean="0"/>
              <a:t>302</a:t>
            </a:r>
            <a:r>
              <a:rPr lang="en-US" dirty="0" smtClean="0"/>
              <a:t> temporary redirection</a:t>
            </a:r>
          </a:p>
          <a:p>
            <a:pPr lvl="1"/>
            <a:r>
              <a:rPr lang="en-US" dirty="0" smtClean="0"/>
              <a:t>“May” change verb, </a:t>
            </a:r>
            <a:r>
              <a:rPr lang="en-US" dirty="0" err="1" smtClean="0"/>
              <a:t>eg</a:t>
            </a:r>
            <a:r>
              <a:rPr lang="en-US" dirty="0" smtClean="0"/>
              <a:t> from POST to GET</a:t>
            </a:r>
          </a:p>
          <a:p>
            <a:r>
              <a:rPr lang="en-US" b="1" dirty="0" smtClean="0"/>
              <a:t>307</a:t>
            </a:r>
            <a:r>
              <a:rPr lang="en-US" dirty="0" smtClean="0"/>
              <a:t> temporary redirection, but same verb </a:t>
            </a:r>
          </a:p>
          <a:p>
            <a:pPr lvl="1"/>
            <a:r>
              <a:rPr lang="en-US" dirty="0" err="1" smtClean="0"/>
              <a:t>Eg</a:t>
            </a:r>
            <a:r>
              <a:rPr lang="en-US" dirty="0" smtClean="0"/>
              <a:t>, a POST stays a POST</a:t>
            </a:r>
          </a:p>
          <a:p>
            <a:r>
              <a:rPr lang="en-US" dirty="0" smtClean="0"/>
              <a:t>“</a:t>
            </a:r>
            <a:r>
              <a:rPr lang="en-US" i="1" dirty="0" smtClean="0"/>
              <a:t>Location</a:t>
            </a:r>
            <a:r>
              <a:rPr lang="en-US" dirty="0" smtClean="0"/>
              <a:t>” header: URI of where we should redirect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8144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418" y="504825"/>
            <a:ext cx="11219399" cy="49720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33375" y="5686425"/>
            <a:ext cx="1163002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Send a HTTP request, and get back a HTML page which will be visualized in the browser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61101001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9825" y="273900"/>
            <a:ext cx="7372350" cy="632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323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4xx User Error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4000" y="1825624"/>
            <a:ext cx="11606400" cy="4819975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 smtClean="0"/>
              <a:t>400</a:t>
            </a:r>
            <a:r>
              <a:rPr lang="en-US" dirty="0" smtClean="0"/>
              <a:t>: bad request (generic error code)</a:t>
            </a:r>
          </a:p>
          <a:p>
            <a:r>
              <a:rPr lang="en-US" b="1" dirty="0" smtClean="0"/>
              <a:t>401</a:t>
            </a:r>
            <a:r>
              <a:rPr lang="en-US" dirty="0" smtClean="0"/>
              <a:t>: unauthorized (user not authenticated)</a:t>
            </a:r>
          </a:p>
          <a:p>
            <a:r>
              <a:rPr lang="en-US" b="1" dirty="0" smtClean="0"/>
              <a:t>403</a:t>
            </a:r>
            <a:r>
              <a:rPr lang="en-US" dirty="0" smtClean="0"/>
              <a:t>: forbidden (authenticated but lacking authorization, or not accessible regardless of </a:t>
            </a:r>
            <a:r>
              <a:rPr lang="en-US" dirty="0" err="1" smtClean="0"/>
              <a:t>auth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Note: RFC 7231/7235 are rather ambiguous/confusing when it comes to define authentication/authorization, </a:t>
            </a:r>
            <a:r>
              <a:rPr lang="en-US" smtClean="0"/>
              <a:t>and differences </a:t>
            </a:r>
            <a:r>
              <a:rPr lang="en-US" dirty="0" smtClean="0"/>
              <a:t>between 401 and 403</a:t>
            </a:r>
          </a:p>
          <a:p>
            <a:r>
              <a:rPr lang="en-US" b="1" dirty="0" smtClean="0"/>
              <a:t>404</a:t>
            </a:r>
            <a:r>
              <a:rPr lang="en-US" dirty="0" smtClean="0"/>
              <a:t>: not found (likely the most famous HTTP status code)</a:t>
            </a:r>
          </a:p>
          <a:p>
            <a:r>
              <a:rPr lang="en-US" b="1" dirty="0" smtClean="0"/>
              <a:t>405</a:t>
            </a:r>
            <a:r>
              <a:rPr lang="en-US" dirty="0" smtClean="0"/>
              <a:t>: method not </a:t>
            </a:r>
            <a:r>
              <a:rPr lang="en-US" dirty="0"/>
              <a:t>a</a:t>
            </a:r>
            <a:r>
              <a:rPr lang="en-US" dirty="0" smtClean="0"/>
              <a:t>llowed (</a:t>
            </a:r>
            <a:r>
              <a:rPr lang="en-US" dirty="0" err="1" smtClean="0"/>
              <a:t>eg</a:t>
            </a:r>
            <a:r>
              <a:rPr lang="en-US" dirty="0" smtClean="0"/>
              <a:t> doing DELETE on a read-only resource)</a:t>
            </a:r>
          </a:p>
          <a:p>
            <a:r>
              <a:rPr lang="en-US" b="1" dirty="0" smtClean="0"/>
              <a:t>415</a:t>
            </a:r>
            <a:r>
              <a:rPr lang="en-US" dirty="0" smtClean="0"/>
              <a:t>: unsupported media </a:t>
            </a:r>
            <a:r>
              <a:rPr lang="en-US" dirty="0"/>
              <a:t>t</a:t>
            </a:r>
            <a:r>
              <a:rPr lang="en-US" dirty="0" smtClean="0"/>
              <a:t>ype (</a:t>
            </a:r>
            <a:r>
              <a:rPr lang="en-US" dirty="0" err="1" smtClean="0"/>
              <a:t>eg</a:t>
            </a:r>
            <a:r>
              <a:rPr lang="en-US" dirty="0" smtClean="0"/>
              <a:t> sending XML to JSON-only server)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9313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399" y="358775"/>
            <a:ext cx="11726113" cy="612775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 smtClean="0"/>
              <a:t>Even if error (</a:t>
            </a:r>
            <a:r>
              <a:rPr lang="en-US" dirty="0" err="1" smtClean="0"/>
              <a:t>eg</a:t>
            </a:r>
            <a:r>
              <a:rPr lang="en-US" dirty="0" smtClean="0"/>
              <a:t> 404), response can have a body, </a:t>
            </a:r>
            <a:r>
              <a:rPr lang="en-US" dirty="0" err="1" smtClean="0"/>
              <a:t>eg</a:t>
            </a:r>
            <a:r>
              <a:rPr lang="en-US" dirty="0" smtClean="0"/>
              <a:t> an HTML page to display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717155"/>
            <a:ext cx="11726113" cy="4540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234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5xx Server Error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6000" y="1825624"/>
            <a:ext cx="11800800" cy="4942376"/>
          </a:xfrm>
        </p:spPr>
        <p:txBody>
          <a:bodyPr>
            <a:normAutofit/>
          </a:bodyPr>
          <a:lstStyle/>
          <a:p>
            <a:r>
              <a:rPr lang="en-US" dirty="0" smtClean="0"/>
              <a:t>500: </a:t>
            </a:r>
            <a:r>
              <a:rPr lang="en-US" dirty="0"/>
              <a:t>Internal Server </a:t>
            </a:r>
            <a:r>
              <a:rPr lang="en-US" dirty="0" smtClean="0"/>
              <a:t>Error</a:t>
            </a:r>
          </a:p>
          <a:p>
            <a:pPr lvl="1"/>
            <a:r>
              <a:rPr lang="en-US" dirty="0" smtClean="0"/>
              <a:t>Often, a bug, </a:t>
            </a:r>
            <a:r>
              <a:rPr lang="en-US" dirty="0" err="1" smtClean="0"/>
              <a:t>eg</a:t>
            </a:r>
            <a:r>
              <a:rPr lang="en-US" dirty="0" smtClean="0"/>
              <a:t> an exception in the business logic (like a NPE), that propagates to the application server will be handled with a 500 response</a:t>
            </a:r>
          </a:p>
          <a:p>
            <a:pPr lvl="2"/>
            <a:r>
              <a:rPr lang="en-US" dirty="0" smtClean="0"/>
              <a:t>Note: if whole application server </a:t>
            </a:r>
            <a:r>
              <a:rPr lang="en-US" dirty="0" smtClean="0"/>
              <a:t>does crash</a:t>
            </a:r>
            <a:r>
              <a:rPr lang="en-US" dirty="0" smtClean="0"/>
              <a:t>, then you get no response…</a:t>
            </a:r>
          </a:p>
          <a:p>
            <a:pPr lvl="1"/>
            <a:r>
              <a:rPr lang="en-US" dirty="0" smtClean="0"/>
              <a:t>Required external services have problems, </a:t>
            </a:r>
            <a:r>
              <a:rPr lang="en-US" dirty="0" err="1" smtClean="0"/>
              <a:t>eg</a:t>
            </a:r>
            <a:r>
              <a:rPr lang="en-US" dirty="0" smtClean="0"/>
              <a:t> database connection failed </a:t>
            </a:r>
          </a:p>
          <a:p>
            <a:r>
              <a:rPr lang="en-US" dirty="0" smtClean="0"/>
              <a:t>503: </a:t>
            </a:r>
            <a:r>
              <a:rPr lang="en-US" dirty="0"/>
              <a:t>Service </a:t>
            </a:r>
            <a:r>
              <a:rPr lang="en-US" dirty="0" smtClean="0"/>
              <a:t>Unavailable</a:t>
            </a:r>
          </a:p>
          <a:p>
            <a:pPr lvl="1"/>
            <a:r>
              <a:rPr lang="en-US" dirty="0" err="1" smtClean="0"/>
              <a:t>Eg</a:t>
            </a:r>
            <a:r>
              <a:rPr lang="en-US" dirty="0" smtClean="0"/>
              <a:t>, overloaded of requests, or scheduled downtime for maintenance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9590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HTTP</a:t>
            </a:r>
            <a:r>
              <a:rPr lang="en-US" b="1" dirty="0" smtClean="0"/>
              <a:t>S </a:t>
            </a:r>
            <a:r>
              <a:rPr lang="en-US" dirty="0" smtClean="0"/>
              <a:t>(</a:t>
            </a:r>
            <a:r>
              <a:rPr lang="en-US" dirty="0"/>
              <a:t>HTTP </a:t>
            </a:r>
            <a:r>
              <a:rPr lang="en-US" b="1" dirty="0"/>
              <a:t>S</a:t>
            </a:r>
            <a:r>
              <a:rPr lang="en-US" dirty="0"/>
              <a:t>ecure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4320" y="1825624"/>
            <a:ext cx="11620500" cy="4864735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Encrypted version of HTTP, </a:t>
            </a:r>
            <a:r>
              <a:rPr lang="en-US" dirty="0"/>
              <a:t>using  Transport Layer </a:t>
            </a:r>
            <a:r>
              <a:rPr lang="en-US" dirty="0" smtClean="0"/>
              <a:t>Security (TLS)</a:t>
            </a:r>
          </a:p>
          <a:p>
            <a:r>
              <a:rPr lang="en-US" dirty="0" smtClean="0"/>
              <a:t>Usually on port 443 instead of 80</a:t>
            </a:r>
          </a:p>
          <a:p>
            <a:r>
              <a:rPr lang="en-US" dirty="0" smtClean="0"/>
              <a:t>URIs are the same as in HTTP (just the “scheme” does change)</a:t>
            </a:r>
          </a:p>
          <a:p>
            <a:r>
              <a:rPr lang="en-US" dirty="0" smtClean="0"/>
              <a:t>Note,  the whole HTTP messages are encrypted, </a:t>
            </a:r>
            <a:r>
              <a:rPr lang="en-US" b="1" dirty="0" smtClean="0"/>
              <a:t>but still using TCP</a:t>
            </a:r>
          </a:p>
          <a:p>
            <a:pPr lvl="1"/>
            <a:r>
              <a:rPr lang="en-US" dirty="0"/>
              <a:t>t</a:t>
            </a:r>
            <a:r>
              <a:rPr lang="en-US" dirty="0" smtClean="0"/>
              <a:t>his means it is still possible to find out the IP address and port of remote server, although cannot decipher the actual sent messages</a:t>
            </a:r>
          </a:p>
          <a:p>
            <a:pPr lvl="1"/>
            <a:r>
              <a:rPr lang="en-US" dirty="0" smtClean="0"/>
              <a:t>this issue can be avoided by going through proxy networks like TOR , or any VPN provider (but this latter would know what you visit) </a:t>
            </a:r>
          </a:p>
          <a:p>
            <a:r>
              <a:rPr lang="en-US" dirty="0" smtClean="0"/>
              <a:t>More on this later in the course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6730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Applications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24090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HTTP Server Application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5045" y="1825625"/>
            <a:ext cx="11648995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A program that </a:t>
            </a:r>
            <a:r>
              <a:rPr lang="en-US" i="1" dirty="0" smtClean="0"/>
              <a:t>opens</a:t>
            </a:r>
            <a:r>
              <a:rPr lang="en-US" dirty="0" smtClean="0"/>
              <a:t> a TCP port (</a:t>
            </a:r>
            <a:r>
              <a:rPr lang="en-US" dirty="0" err="1" smtClean="0"/>
              <a:t>eg</a:t>
            </a:r>
            <a:r>
              <a:rPr lang="en-US" dirty="0" smtClean="0"/>
              <a:t>, 80 or 443) and </a:t>
            </a:r>
            <a:r>
              <a:rPr lang="en-US" i="1" dirty="0" smtClean="0"/>
              <a:t>listens</a:t>
            </a:r>
            <a:r>
              <a:rPr lang="en-US" dirty="0" smtClean="0"/>
              <a:t> on incoming requests</a:t>
            </a:r>
          </a:p>
          <a:p>
            <a:r>
              <a:rPr lang="en-US" dirty="0" smtClean="0"/>
              <a:t>For each request, will send a HTTP response with the given requested resource    </a:t>
            </a:r>
          </a:p>
          <a:p>
            <a:r>
              <a:rPr lang="en-US" dirty="0" smtClean="0"/>
              <a:t>The “resource” might be an </a:t>
            </a:r>
            <a:r>
              <a:rPr lang="en-US" i="1" dirty="0" smtClean="0"/>
              <a:t>existing</a:t>
            </a:r>
            <a:r>
              <a:rPr lang="en-US" dirty="0" smtClean="0"/>
              <a:t> file on disk (e.g., an HTML page or JPEG image), or </a:t>
            </a:r>
            <a:r>
              <a:rPr lang="en-US" i="1" dirty="0" smtClean="0"/>
              <a:t>created</a:t>
            </a:r>
            <a:r>
              <a:rPr lang="en-US" dirty="0" smtClean="0"/>
              <a:t> on the fly (</a:t>
            </a:r>
            <a:r>
              <a:rPr lang="en-US" dirty="0" err="1" smtClean="0"/>
              <a:t>eg</a:t>
            </a:r>
            <a:r>
              <a:rPr lang="en-US" dirty="0" smtClean="0"/>
              <a:t> based on content in database)</a:t>
            </a:r>
          </a:p>
          <a:p>
            <a:r>
              <a:rPr lang="en-US" dirty="0" smtClean="0"/>
              <a:t>In the “old days”, a “web application” was just a set of static files accessible over HTTP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451462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Old Days Server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65392" y="1602788"/>
            <a:ext cx="7914554" cy="3422570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 smtClean="0"/>
              <a:t>/where/installed/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                     /index.html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                     /figs/cat.jpeg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                     /figs/dog.jpeg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Application server running on port 80, providing files from the folder “/where/installed”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723" y="1690688"/>
            <a:ext cx="2890868" cy="231269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99785" y="5132935"/>
            <a:ext cx="1191793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If browser asks for “www.foo.org/index.html”, the server will check if a file called “index.html” is under the folder “/where/installed”, and return it as Body of the HTTP response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02867131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5530" y="1825624"/>
            <a:ext cx="11714922" cy="4760705"/>
          </a:xfrm>
        </p:spPr>
        <p:txBody>
          <a:bodyPr>
            <a:normAutofit/>
          </a:bodyPr>
          <a:lstStyle/>
          <a:p>
            <a:r>
              <a:rPr lang="en-US" dirty="0" smtClean="0"/>
              <a:t>When asked </a:t>
            </a:r>
            <a:r>
              <a:rPr lang="en-US" dirty="0"/>
              <a:t>for “www.foo.org/index.html”, </a:t>
            </a:r>
            <a:r>
              <a:rPr lang="en-US" dirty="0" smtClean="0"/>
              <a:t>the browser will:</a:t>
            </a:r>
          </a:p>
          <a:p>
            <a:pPr lvl="1"/>
            <a:r>
              <a:rPr lang="en-US" dirty="0" smtClean="0"/>
              <a:t>Resolve the IP address of </a:t>
            </a:r>
            <a:r>
              <a:rPr lang="en-US" dirty="0" smtClean="0"/>
              <a:t>www.foo.org with DNS</a:t>
            </a:r>
            <a:endParaRPr lang="en-US" dirty="0" smtClean="0"/>
          </a:p>
          <a:p>
            <a:pPr lvl="1"/>
            <a:r>
              <a:rPr lang="en-US" dirty="0" smtClean="0"/>
              <a:t>Establish a TCP connection toward &lt;IP address&gt;:</a:t>
            </a:r>
            <a:r>
              <a:rPr lang="en-US" b="1" dirty="0" smtClean="0"/>
              <a:t>80</a:t>
            </a:r>
          </a:p>
          <a:p>
            <a:pPr lvl="1"/>
            <a:r>
              <a:rPr lang="en-US" dirty="0" smtClean="0"/>
              <a:t>Do a HTTP request with command: “GET /index.html HTTP/1.1”</a:t>
            </a:r>
          </a:p>
          <a:p>
            <a:pPr lvl="2"/>
            <a:r>
              <a:rPr lang="en-US" dirty="0" smtClean="0"/>
              <a:t>Here the “index.html” is the requested resource</a:t>
            </a:r>
          </a:p>
          <a:p>
            <a:pPr lvl="1"/>
            <a:r>
              <a:rPr lang="en-US" dirty="0" smtClean="0"/>
              <a:t>If </a:t>
            </a:r>
            <a:r>
              <a:rPr lang="en-US" dirty="0"/>
              <a:t>asking for  </a:t>
            </a:r>
            <a:r>
              <a:rPr lang="en-US" dirty="0" smtClean="0"/>
              <a:t>“www.foo.org/figs/cat.jpeg”, the request command will be “GET /figs/cat.jpeg HTTP/1.1” </a:t>
            </a:r>
          </a:p>
          <a:p>
            <a:pPr lvl="1"/>
            <a:r>
              <a:rPr lang="en-US" dirty="0" smtClean="0"/>
              <a:t>What after the &lt;IP address&gt;:&lt;port&gt; is the so called “path” that identifies the resource on the server</a:t>
            </a:r>
          </a:p>
          <a:p>
            <a:pPr lvl="1"/>
            <a:r>
              <a:rPr lang="en-US" dirty="0" smtClean="0"/>
              <a:t>Note: the client browser has no clue of where the files are actually stored on the server, </a:t>
            </a:r>
            <a:r>
              <a:rPr lang="en-US" dirty="0" err="1" smtClean="0"/>
              <a:t>ie</a:t>
            </a:r>
            <a:r>
              <a:rPr lang="en-US" dirty="0" smtClean="0"/>
              <a:t> the “/where/installed” folder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364799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Dynamic Pages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4557" y="1825625"/>
            <a:ext cx="11595652" cy="4800462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Static, pre-defined HTML pages are not enough for modern applications</a:t>
            </a:r>
          </a:p>
          <a:p>
            <a:r>
              <a:rPr lang="en-US" dirty="0" smtClean="0"/>
              <a:t>You might want to base the HTML pages on data from database or dynamic content</a:t>
            </a:r>
          </a:p>
          <a:p>
            <a:pPr lvl="1"/>
            <a:r>
              <a:rPr lang="en-US" dirty="0" smtClean="0"/>
              <a:t>Web forum</a:t>
            </a:r>
          </a:p>
          <a:p>
            <a:pPr lvl="1"/>
            <a:r>
              <a:rPr lang="en-US" dirty="0" smtClean="0"/>
              <a:t>Shopping </a:t>
            </a:r>
            <a:r>
              <a:rPr lang="en-US" dirty="0" smtClean="0"/>
              <a:t>cart</a:t>
            </a:r>
            <a:endParaRPr lang="en-US" dirty="0" smtClean="0"/>
          </a:p>
          <a:p>
            <a:pPr lvl="1"/>
            <a:r>
              <a:rPr lang="en-US" dirty="0" smtClean="0"/>
              <a:t>Live chats</a:t>
            </a:r>
          </a:p>
          <a:p>
            <a:pPr lvl="1"/>
            <a:r>
              <a:rPr lang="en-US" dirty="0" smtClean="0"/>
              <a:t>Etc.</a:t>
            </a:r>
          </a:p>
          <a:p>
            <a:r>
              <a:rPr lang="en-US" dirty="0" smtClean="0"/>
              <a:t>HTML pages will need to be created on the fly at each HTTP request</a:t>
            </a:r>
          </a:p>
          <a:p>
            <a:r>
              <a:rPr lang="en-US" dirty="0" smtClean="0"/>
              <a:t>Browser will still just see a HTML file: no clue if automatically generated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92693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(Briefly) HTTP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6117" y="1825624"/>
            <a:ext cx="11838648" cy="4866489"/>
          </a:xfrm>
        </p:spPr>
        <p:txBody>
          <a:bodyPr/>
          <a:lstStyle/>
          <a:p>
            <a:r>
              <a:rPr lang="en-US" dirty="0"/>
              <a:t>Hypertext Transfer Protocol </a:t>
            </a:r>
            <a:r>
              <a:rPr lang="en-US" dirty="0" smtClean="0"/>
              <a:t>(HTTP)</a:t>
            </a:r>
          </a:p>
          <a:p>
            <a:r>
              <a:rPr lang="en-US" dirty="0" smtClean="0"/>
              <a:t>When browser connects to server, will be a TCP connection on a given port (usually 80 and 443)</a:t>
            </a:r>
          </a:p>
          <a:p>
            <a:r>
              <a:rPr lang="en-US" dirty="0" smtClean="0"/>
              <a:t>HTTP represents how the messages are structured</a:t>
            </a:r>
          </a:p>
          <a:p>
            <a:pPr lvl="1"/>
            <a:r>
              <a:rPr lang="en-US" dirty="0" err="1"/>
              <a:t>e</a:t>
            </a:r>
            <a:r>
              <a:rPr lang="en-US" dirty="0" err="1" smtClean="0"/>
              <a:t>g</a:t>
            </a:r>
            <a:r>
              <a:rPr lang="en-US" dirty="0" smtClean="0"/>
              <a:t>, retrieve a certain file</a:t>
            </a:r>
          </a:p>
          <a:p>
            <a:pPr lvl="1"/>
            <a:r>
              <a:rPr lang="en-US" dirty="0" err="1" smtClean="0"/>
              <a:t>eg</a:t>
            </a:r>
            <a:r>
              <a:rPr lang="en-US" dirty="0" smtClean="0"/>
              <a:t>, send data, like username/password for login</a:t>
            </a:r>
          </a:p>
          <a:p>
            <a:r>
              <a:rPr lang="en-US" dirty="0" smtClean="0"/>
              <a:t>HTTP</a:t>
            </a:r>
            <a:r>
              <a:rPr lang="en-US" b="1" dirty="0" smtClean="0"/>
              <a:t>S</a:t>
            </a:r>
            <a:r>
              <a:rPr lang="en-US" dirty="0" smtClean="0"/>
              <a:t>: the S stands for Security. Protocol in which HTTP is encrypted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716062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335" y="468726"/>
            <a:ext cx="11695813" cy="5840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80481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Server-Side HTML Rendering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8295" y="1825625"/>
            <a:ext cx="11701669" cy="4840218"/>
          </a:xfrm>
        </p:spPr>
        <p:txBody>
          <a:bodyPr>
            <a:normAutofit/>
          </a:bodyPr>
          <a:lstStyle/>
          <a:p>
            <a:r>
              <a:rPr lang="en-US" dirty="0" smtClean="0"/>
              <a:t>The whole HTML page is created on the server in one go </a:t>
            </a:r>
          </a:p>
          <a:p>
            <a:r>
              <a:rPr lang="en-US" dirty="0" smtClean="0"/>
              <a:t>HTML templates</a:t>
            </a:r>
          </a:p>
          <a:p>
            <a:pPr lvl="1"/>
            <a:r>
              <a:rPr lang="en-US" dirty="0" smtClean="0"/>
              <a:t>Files that mix together HTML data and instructions/code on how to create the dynamic parts</a:t>
            </a:r>
          </a:p>
          <a:p>
            <a:r>
              <a:rPr lang="en-US" dirty="0" smtClean="0"/>
              <a:t>Many different template technologies, even within the same language</a:t>
            </a:r>
          </a:p>
          <a:p>
            <a:pPr lvl="1"/>
            <a:r>
              <a:rPr lang="en-US" dirty="0" err="1" smtClean="0"/>
              <a:t>eg</a:t>
            </a:r>
            <a:r>
              <a:rPr lang="en-US" dirty="0" smtClean="0"/>
              <a:t>, PHP, JSP/JSF for Java, Ruby on Rails, etc.</a:t>
            </a:r>
          </a:p>
        </p:txBody>
      </p:sp>
    </p:spTree>
    <p:extLst>
      <p:ext uri="{BB962C8B-B14F-4D97-AF65-F5344CB8AC3E}">
        <p14:creationId xmlns:p14="http://schemas.microsoft.com/office/powerpoint/2010/main" val="373344315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 Triggering Actions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825625"/>
            <a:ext cx="11830050" cy="4351338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 smtClean="0"/>
              <a:t>&lt;a </a:t>
            </a:r>
            <a:r>
              <a:rPr lang="en-US" b="1" dirty="0" err="1" smtClean="0"/>
              <a:t>href</a:t>
            </a:r>
            <a:r>
              <a:rPr lang="en-US" b="1" dirty="0" smtClean="0"/>
              <a:t>=”target” /&gt;</a:t>
            </a:r>
          </a:p>
          <a:p>
            <a:pPr lvl="1"/>
            <a:r>
              <a:rPr lang="en-US" dirty="0" smtClean="0"/>
              <a:t>Do a HTTP </a:t>
            </a:r>
            <a:r>
              <a:rPr lang="en-US" b="1" dirty="0" smtClean="0"/>
              <a:t>GET</a:t>
            </a:r>
            <a:r>
              <a:rPr lang="en-US" dirty="0" smtClean="0"/>
              <a:t> on the given resource specified by the “target” URI</a:t>
            </a:r>
          </a:p>
          <a:p>
            <a:pPr lvl="1"/>
            <a:r>
              <a:rPr lang="en-US" i="1" dirty="0" smtClean="0"/>
              <a:t>Note: &lt;a&gt; does have an attribute “type”, but many browsers just ignore it… yep, welcome to the beautiful world of internet standards!!!</a:t>
            </a:r>
          </a:p>
          <a:p>
            <a:r>
              <a:rPr lang="en-US" b="1" dirty="0" smtClean="0"/>
              <a:t>&lt;form&gt;&lt;input /&gt;&lt;/form&gt;</a:t>
            </a:r>
          </a:p>
          <a:p>
            <a:pPr lvl="1"/>
            <a:r>
              <a:rPr lang="en-US" dirty="0" smtClean="0"/>
              <a:t>Will do a </a:t>
            </a:r>
            <a:r>
              <a:rPr lang="en-US" b="1" dirty="0" smtClean="0"/>
              <a:t>GET</a:t>
            </a:r>
            <a:r>
              <a:rPr lang="en-US" dirty="0" smtClean="0"/>
              <a:t> or a </a:t>
            </a:r>
            <a:r>
              <a:rPr lang="en-US" b="1" dirty="0" smtClean="0"/>
              <a:t>POST </a:t>
            </a:r>
            <a:r>
              <a:rPr lang="en-US" dirty="0" smtClean="0"/>
              <a:t>(based on </a:t>
            </a:r>
            <a:r>
              <a:rPr lang="en-US" i="1" dirty="0" smtClean="0"/>
              <a:t>method </a:t>
            </a:r>
            <a:r>
              <a:rPr lang="en-US" dirty="0" smtClean="0"/>
              <a:t>attribute), with data from the input fields</a:t>
            </a:r>
          </a:p>
          <a:p>
            <a:r>
              <a:rPr lang="en-US" dirty="0" smtClean="0"/>
              <a:t>How can I do something like “DELETE /questions/5” ???</a:t>
            </a:r>
          </a:p>
          <a:p>
            <a:r>
              <a:rPr lang="en-US" dirty="0" smtClean="0"/>
              <a:t>In HTML, you simply CANNOT</a:t>
            </a:r>
          </a:p>
          <a:p>
            <a:r>
              <a:rPr lang="en-US" dirty="0" smtClean="0"/>
              <a:t>You need to use JavaScript…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5542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599" y="365125"/>
            <a:ext cx="11723618" cy="1325563"/>
          </a:xfrm>
        </p:spPr>
        <p:txBody>
          <a:bodyPr>
            <a:normAutofit/>
          </a:bodyPr>
          <a:lstStyle/>
          <a:p>
            <a:r>
              <a:rPr lang="en-US" sz="5400" dirty="0" smtClean="0"/>
              <a:t>AJAX (</a:t>
            </a:r>
            <a:r>
              <a:rPr lang="en-US" sz="5400" dirty="0"/>
              <a:t>Asynchronous JavaScript and XML</a:t>
            </a:r>
            <a:r>
              <a:rPr lang="en-US" sz="5400" dirty="0" smtClean="0"/>
              <a:t>)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9599" y="2115101"/>
            <a:ext cx="11723618" cy="4630255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Executing JS on the client browser opens the door to many possibilities</a:t>
            </a:r>
          </a:p>
          <a:p>
            <a:r>
              <a:rPr lang="en-US" dirty="0" smtClean="0"/>
              <a:t>JS can retrieve new data from the server in the background, and update the current webpage without the need for the user to reload it completely</a:t>
            </a:r>
          </a:p>
          <a:p>
            <a:pPr lvl="1"/>
            <a:r>
              <a:rPr lang="en-US" dirty="0" smtClean="0"/>
              <a:t>Chats</a:t>
            </a:r>
          </a:p>
          <a:p>
            <a:pPr lvl="1"/>
            <a:r>
              <a:rPr lang="en-US" dirty="0" smtClean="0"/>
              <a:t>News (</a:t>
            </a:r>
            <a:r>
              <a:rPr lang="en-US" dirty="0" err="1" smtClean="0"/>
              <a:t>eg</a:t>
            </a:r>
            <a:r>
              <a:rPr lang="en-US" dirty="0" smtClean="0"/>
              <a:t>, refreshed every hour) </a:t>
            </a:r>
          </a:p>
          <a:p>
            <a:pPr lvl="1"/>
            <a:r>
              <a:rPr lang="en-US" dirty="0" smtClean="0"/>
              <a:t>Etc.</a:t>
            </a:r>
          </a:p>
          <a:p>
            <a:r>
              <a:rPr lang="en-US" dirty="0" smtClean="0"/>
              <a:t>JS can run in background, and do AJAX calls every X seconds to server to retrieve data in XML/JSON format, and update DOM accordingly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140595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1375" y="0"/>
            <a:ext cx="54292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47334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WebSocket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799" y="1825624"/>
            <a:ext cx="11675165" cy="4826967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Limitation of AJAX is that client has to make the request for data</a:t>
            </a:r>
          </a:p>
          <a:p>
            <a:r>
              <a:rPr lang="en-US" dirty="0" smtClean="0"/>
              <a:t>Asking at time intervals (</a:t>
            </a:r>
            <a:r>
              <a:rPr lang="en-US" dirty="0" err="1" smtClean="0"/>
              <a:t>eg</a:t>
            </a:r>
            <a:r>
              <a:rPr lang="en-US" dirty="0" smtClean="0"/>
              <a:t> every 10s) is inefficient:</a:t>
            </a:r>
          </a:p>
          <a:p>
            <a:pPr lvl="1"/>
            <a:r>
              <a:rPr lang="en-US" dirty="0" smtClean="0"/>
              <a:t>Many requests, often even if new data is not available</a:t>
            </a:r>
          </a:p>
          <a:p>
            <a:pPr lvl="1"/>
            <a:r>
              <a:rPr lang="en-US" dirty="0" smtClean="0"/>
              <a:t>If new data is available, cannot get it immediately, and have to wait till next scheduled AJAX call</a:t>
            </a:r>
          </a:p>
          <a:p>
            <a:r>
              <a:rPr lang="en-US" dirty="0" err="1" smtClean="0"/>
              <a:t>WebSocket</a:t>
            </a:r>
            <a:r>
              <a:rPr lang="en-US" dirty="0" smtClean="0"/>
              <a:t> is a protocol working on TCP to allow full-duplex communication between client and server</a:t>
            </a:r>
          </a:p>
          <a:p>
            <a:r>
              <a:rPr lang="en-US" dirty="0" smtClean="0"/>
              <a:t>Server can “push” new data even if client did not ask for it</a:t>
            </a:r>
          </a:p>
          <a:p>
            <a:r>
              <a:rPr lang="en-US" dirty="0" smtClean="0"/>
              <a:t>A relatively recent protocol… first version in Chrome in 2009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532996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Front-End Development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5287" y="1825625"/>
            <a:ext cx="11714922" cy="4705804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Front-end development is becoming more complex</a:t>
            </a:r>
          </a:p>
          <a:p>
            <a:pPr lvl="1"/>
            <a:r>
              <a:rPr lang="en-US" dirty="0" smtClean="0"/>
              <a:t>Can be 10s or 100s of thousands of lines of JS</a:t>
            </a:r>
          </a:p>
          <a:p>
            <a:r>
              <a:rPr lang="en-US" dirty="0" smtClean="0"/>
              <a:t>Making good GUIs requires special skills, </a:t>
            </a:r>
            <a:r>
              <a:rPr lang="en-US" dirty="0" err="1" smtClean="0"/>
              <a:t>eg</a:t>
            </a:r>
            <a:r>
              <a:rPr lang="en-US" dirty="0" smtClean="0"/>
              <a:t> in interaction design</a:t>
            </a:r>
          </a:p>
          <a:p>
            <a:r>
              <a:rPr lang="en-US" dirty="0" smtClean="0"/>
              <a:t>In large organizations, not strange to have separated teams for front-end and back-end development</a:t>
            </a:r>
          </a:p>
          <a:p>
            <a:r>
              <a:rPr lang="en-US" dirty="0" smtClean="0"/>
              <a:t>In such cases, using “template” technologies might not be the best option</a:t>
            </a:r>
          </a:p>
          <a:p>
            <a:pPr lvl="1"/>
            <a:r>
              <a:rPr lang="en-US" dirty="0" smtClean="0"/>
              <a:t>Front-end developers might be HTML/CSS/JS specialists that might not know about the specific language(s) chosen for the backend</a:t>
            </a:r>
          </a:p>
          <a:p>
            <a:pPr lvl="1"/>
            <a:r>
              <a:rPr lang="en-US" dirty="0" smtClean="0"/>
              <a:t>When your pages depend on running the backend, it is more difficult to prototype the GUI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568011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Possible S</a:t>
            </a:r>
            <a:r>
              <a:rPr lang="en-US" dirty="0" smtClean="0"/>
              <a:t>olution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5529" y="1825624"/>
            <a:ext cx="11767931" cy="4826967"/>
          </a:xfrm>
        </p:spPr>
        <p:txBody>
          <a:bodyPr>
            <a:normAutofit/>
          </a:bodyPr>
          <a:lstStyle/>
          <a:p>
            <a:r>
              <a:rPr lang="en-US" dirty="0" smtClean="0"/>
              <a:t>Have a complete separation between frontend and backend</a:t>
            </a:r>
          </a:p>
          <a:p>
            <a:r>
              <a:rPr lang="en-US" dirty="0" smtClean="0"/>
              <a:t>Frontend: only “static” files like HTML/CSS/JavaScript</a:t>
            </a:r>
          </a:p>
          <a:p>
            <a:pPr lvl="1"/>
            <a:r>
              <a:rPr lang="en-US" dirty="0" smtClean="0"/>
              <a:t>No template language</a:t>
            </a:r>
          </a:p>
          <a:p>
            <a:r>
              <a:rPr lang="en-US" dirty="0" smtClean="0"/>
              <a:t>Backend: provide just data in JSON format, and the client JS will update the DOM from the HTML static files</a:t>
            </a:r>
          </a:p>
          <a:p>
            <a:pPr lvl="1"/>
            <a:r>
              <a:rPr lang="en-US" dirty="0" err="1" smtClean="0"/>
              <a:t>Ie</a:t>
            </a:r>
            <a:r>
              <a:rPr lang="en-US" dirty="0" smtClean="0"/>
              <a:t>, client-side rendering</a:t>
            </a:r>
          </a:p>
          <a:p>
            <a:pPr lvl="1"/>
            <a:r>
              <a:rPr lang="en-US" dirty="0" smtClean="0"/>
              <a:t>Data can be read via AJAX when HTML page is loaded in browser</a:t>
            </a:r>
          </a:p>
          <a:p>
            <a:r>
              <a:rPr lang="en-US" dirty="0" smtClean="0"/>
              <a:t>How to provide JSON data? </a:t>
            </a:r>
            <a:r>
              <a:rPr lang="en-US" b="1" dirty="0" smtClean="0"/>
              <a:t>RESTful</a:t>
            </a:r>
            <a:r>
              <a:rPr lang="en-US" dirty="0" smtClean="0"/>
              <a:t> Web Services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208089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5287" y="365125"/>
            <a:ext cx="11701670" cy="13255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REST (Representational State </a:t>
            </a:r>
            <a:r>
              <a:rPr lang="en-US" dirty="0"/>
              <a:t>T</a:t>
            </a:r>
            <a:r>
              <a:rPr lang="en-US" dirty="0" smtClean="0"/>
              <a:t>ransfer)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5287" y="1825625"/>
            <a:ext cx="11701670" cy="4919732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Not a protocol, but rather an architectural style</a:t>
            </a:r>
          </a:p>
          <a:p>
            <a:r>
              <a:rPr lang="en-US" dirty="0" smtClean="0"/>
              <a:t>Used to define how web resources should be structured and accessed</a:t>
            </a:r>
          </a:p>
          <a:p>
            <a:r>
              <a:rPr lang="en-US" dirty="0" smtClean="0"/>
              <a:t>Based on the HTTP protocol</a:t>
            </a:r>
          </a:p>
          <a:p>
            <a:r>
              <a:rPr lang="en-US" dirty="0" smtClean="0"/>
              <a:t>Server will answer to different URL requests, where the path represents the data to return in an hierarchical format, </a:t>
            </a:r>
            <a:r>
              <a:rPr lang="en-US" dirty="0" err="1" smtClean="0"/>
              <a:t>eg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/menus , return all menus</a:t>
            </a:r>
          </a:p>
          <a:p>
            <a:pPr lvl="1"/>
            <a:r>
              <a:rPr lang="en-US" dirty="0" smtClean="0"/>
              <a:t>/menus/today , return the menu of today</a:t>
            </a:r>
          </a:p>
          <a:p>
            <a:pPr lvl="1"/>
            <a:r>
              <a:rPr lang="en-US" dirty="0" smtClean="0"/>
              <a:t>/menus/today/dishes, return all the dishes in today’s menu</a:t>
            </a:r>
          </a:p>
          <a:p>
            <a:r>
              <a:rPr lang="en-US" dirty="0" smtClean="0"/>
              <a:t>Data can be returned in different formats, but in most cases it is in </a:t>
            </a:r>
            <a:r>
              <a:rPr lang="en-US" dirty="0"/>
              <a:t>JSON (JavaScript Object Notation</a:t>
            </a:r>
            <a:r>
              <a:rPr lang="en-US" dirty="0" smtClean="0"/>
              <a:t>), as client browser JS can directly use it without the need to </a:t>
            </a:r>
            <a:r>
              <a:rPr lang="en-US" dirty="0" err="1" smtClean="0"/>
              <a:t>unmarshal</a:t>
            </a:r>
            <a:r>
              <a:rPr lang="en-US" dirty="0" smtClean="0"/>
              <a:t> 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42679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JavaScript + REST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8539" y="1825625"/>
            <a:ext cx="11781183" cy="4932984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More and more companies are moving to this approach to develop web applications instead of server-side templates</a:t>
            </a:r>
          </a:p>
          <a:p>
            <a:r>
              <a:rPr lang="en-US" dirty="0" smtClean="0"/>
              <a:t>Different RESTful services can be written in different languages, serving the same </a:t>
            </a:r>
            <a:r>
              <a:rPr lang="en-US" dirty="0" smtClean="0"/>
              <a:t>page</a:t>
            </a:r>
          </a:p>
          <a:p>
            <a:pPr lvl="1"/>
            <a:r>
              <a:rPr lang="en-US" dirty="0" smtClean="0"/>
              <a:t>Java, Scala, C#, etc.</a:t>
            </a:r>
            <a:endParaRPr lang="en-US" dirty="0" smtClean="0"/>
          </a:p>
          <a:p>
            <a:r>
              <a:rPr lang="en-US" dirty="0" smtClean="0"/>
              <a:t>RESTful can also serve other GUIs, </a:t>
            </a:r>
            <a:r>
              <a:rPr lang="en-US" dirty="0" err="1" smtClean="0"/>
              <a:t>eg</a:t>
            </a:r>
            <a:r>
              <a:rPr lang="en-US" dirty="0" smtClean="0"/>
              <a:t> mobile apps</a:t>
            </a:r>
          </a:p>
          <a:p>
            <a:r>
              <a:rPr lang="en-US" dirty="0" smtClean="0"/>
              <a:t>Frontend can be tested/prototyped without a running backend server (can just stub out the JSON responses with static files)</a:t>
            </a:r>
          </a:p>
          <a:p>
            <a:r>
              <a:rPr lang="en-US" i="1" dirty="0" smtClean="0"/>
              <a:t>No silver bullet</a:t>
            </a:r>
            <a:r>
              <a:rPr lang="en-US" dirty="0" smtClean="0"/>
              <a:t>: client-side rendering puts more strain on the client, which can become an issue on mobile web browsers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0056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387" y="139128"/>
            <a:ext cx="11196638" cy="6650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4261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830733" y="308454"/>
            <a:ext cx="3191934" cy="6447946"/>
          </a:xfrm>
        </p:spPr>
        <p:txBody>
          <a:bodyPr/>
          <a:lstStyle/>
          <a:p>
            <a:r>
              <a:rPr lang="en-US" dirty="0" smtClean="0"/>
              <a:t>Server will have </a:t>
            </a:r>
            <a:r>
              <a:rPr lang="en-US" i="1" dirty="0" smtClean="0"/>
              <a:t>static</a:t>
            </a:r>
            <a:r>
              <a:rPr lang="en-US" dirty="0" smtClean="0"/>
              <a:t> resources and </a:t>
            </a:r>
            <a:r>
              <a:rPr lang="en-US" i="1" dirty="0" smtClean="0"/>
              <a:t>dynamic</a:t>
            </a:r>
            <a:r>
              <a:rPr lang="en-US" dirty="0" smtClean="0"/>
              <a:t> ones</a:t>
            </a:r>
          </a:p>
          <a:p>
            <a:r>
              <a:rPr lang="en-US" dirty="0" smtClean="0"/>
              <a:t>Provided by same server, or different ones behind a </a:t>
            </a:r>
            <a:r>
              <a:rPr lang="en-US" i="1" dirty="0" smtClean="0"/>
              <a:t>gateway</a:t>
            </a:r>
          </a:p>
        </p:txBody>
      </p:sp>
      <p:pic>
        <p:nvPicPr>
          <p:cNvPr id="4" name="Picture 2" descr="Image result for lapto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56" y="2154843"/>
            <a:ext cx="1295788" cy="971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Image result for server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3934" y="2154843"/>
            <a:ext cx="1353942" cy="989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/>
          <p:cNvCxnSpPr/>
          <p:nvPr/>
        </p:nvCxnSpPr>
        <p:spPr>
          <a:xfrm>
            <a:off x="1941925" y="453600"/>
            <a:ext cx="0" cy="6235200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ounded Rectangle 7"/>
          <p:cNvSpPr/>
          <p:nvPr/>
        </p:nvSpPr>
        <p:spPr>
          <a:xfrm>
            <a:off x="4965828" y="308453"/>
            <a:ext cx="3318934" cy="1510052"/>
          </a:xfrm>
          <a:prstGeom prst="roundRect">
            <a:avLst/>
          </a:prstGeom>
          <a:solidFill>
            <a:schemeClr val="accent5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HTTP Server, only </a:t>
            </a:r>
          </a:p>
          <a:p>
            <a:pPr algn="ctr"/>
            <a:r>
              <a:rPr lang="en-US" sz="2400" b="1" dirty="0" smtClean="0"/>
              <a:t>static</a:t>
            </a:r>
            <a:r>
              <a:rPr lang="en-US" sz="2400" dirty="0" smtClean="0"/>
              <a:t> resources:</a:t>
            </a:r>
          </a:p>
          <a:p>
            <a:pPr algn="ctr"/>
            <a:r>
              <a:rPr lang="en-US" sz="2400" dirty="0" smtClean="0"/>
              <a:t>HTML/CSS/JS/</a:t>
            </a:r>
            <a:r>
              <a:rPr lang="en-US" sz="2400" dirty="0" err="1" smtClean="0"/>
              <a:t>img</a:t>
            </a:r>
            <a:r>
              <a:rPr lang="en-US" sz="2400" dirty="0" smtClean="0"/>
              <a:t>/</a:t>
            </a:r>
            <a:r>
              <a:rPr lang="en-US" sz="2400" dirty="0" err="1" smtClean="0"/>
              <a:t>etc</a:t>
            </a:r>
            <a:endParaRPr lang="en-US" sz="1600" dirty="0"/>
          </a:p>
        </p:txBody>
      </p:sp>
      <p:sp>
        <p:nvSpPr>
          <p:cNvPr id="9" name="Rounded Rectangle 8"/>
          <p:cNvSpPr/>
          <p:nvPr/>
        </p:nvSpPr>
        <p:spPr>
          <a:xfrm>
            <a:off x="4965828" y="3404841"/>
            <a:ext cx="3318934" cy="1510052"/>
          </a:xfrm>
          <a:prstGeom prst="roundRect">
            <a:avLst/>
          </a:prstGeom>
          <a:solidFill>
            <a:schemeClr val="accent5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HTTP Server,</a:t>
            </a:r>
          </a:p>
          <a:p>
            <a:pPr algn="ctr"/>
            <a:r>
              <a:rPr lang="en-US" sz="2400" b="1" dirty="0" smtClean="0"/>
              <a:t>dynamic</a:t>
            </a:r>
            <a:r>
              <a:rPr lang="en-US" sz="2400" dirty="0" smtClean="0"/>
              <a:t> REST API,</a:t>
            </a:r>
          </a:p>
          <a:p>
            <a:pPr algn="ctr"/>
            <a:r>
              <a:rPr lang="en-US" sz="2400" dirty="0"/>
              <a:t>b</a:t>
            </a:r>
            <a:r>
              <a:rPr lang="en-US" sz="2400" dirty="0" smtClean="0"/>
              <a:t>usiness logic</a:t>
            </a:r>
            <a:endParaRPr lang="en-US" sz="1600" dirty="0"/>
          </a:p>
        </p:txBody>
      </p:sp>
      <p:pic>
        <p:nvPicPr>
          <p:cNvPr id="1026" name="Picture 2" descr="Image result for databas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2307" y="5494575"/>
            <a:ext cx="2085975" cy="1095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Connector 10"/>
          <p:cNvCxnSpPr>
            <a:stCxn id="9" idx="2"/>
            <a:endCxn id="1026" idx="0"/>
          </p:cNvCxnSpPr>
          <p:nvPr/>
        </p:nvCxnSpPr>
        <p:spPr>
          <a:xfrm>
            <a:off x="6625295" y="4914893"/>
            <a:ext cx="0" cy="579682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8" idx="1"/>
            <a:endCxn id="5" idx="3"/>
          </p:cNvCxnSpPr>
          <p:nvPr/>
        </p:nvCxnSpPr>
        <p:spPr>
          <a:xfrm flipH="1">
            <a:off x="3817876" y="1063479"/>
            <a:ext cx="1147952" cy="1586336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5" idx="3"/>
            <a:endCxn id="9" idx="1"/>
          </p:cNvCxnSpPr>
          <p:nvPr/>
        </p:nvCxnSpPr>
        <p:spPr>
          <a:xfrm>
            <a:off x="3817876" y="2649815"/>
            <a:ext cx="1147952" cy="1510052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5" idx="1"/>
            <a:endCxn id="4" idx="3"/>
          </p:cNvCxnSpPr>
          <p:nvPr/>
        </p:nvCxnSpPr>
        <p:spPr>
          <a:xfrm flipH="1" flipV="1">
            <a:off x="1417244" y="2640764"/>
            <a:ext cx="1046690" cy="9051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3823802" y="1277523"/>
            <a:ext cx="7409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Files</a:t>
            </a:r>
            <a:endParaRPr lang="en-US" sz="2400" dirty="0"/>
          </a:p>
        </p:txBody>
      </p:sp>
      <p:sp>
        <p:nvSpPr>
          <p:cNvPr id="26" name="TextBox 25"/>
          <p:cNvSpPr txBox="1"/>
          <p:nvPr/>
        </p:nvSpPr>
        <p:spPr>
          <a:xfrm>
            <a:off x="3817876" y="3612006"/>
            <a:ext cx="8258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JSON</a:t>
            </a:r>
            <a:endParaRPr lang="en-US" sz="2400" dirty="0"/>
          </a:p>
        </p:txBody>
      </p:sp>
      <p:sp>
        <p:nvSpPr>
          <p:cNvPr id="29" name="TextBox 28"/>
          <p:cNvSpPr txBox="1"/>
          <p:nvPr/>
        </p:nvSpPr>
        <p:spPr>
          <a:xfrm>
            <a:off x="121456" y="3285067"/>
            <a:ext cx="16565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JS modifying HTML pages based on JSON data</a:t>
            </a:r>
          </a:p>
        </p:txBody>
      </p:sp>
    </p:spTree>
    <p:extLst>
      <p:ext uri="{BB962C8B-B14F-4D97-AF65-F5344CB8AC3E}">
        <p14:creationId xmlns:p14="http://schemas.microsoft.com/office/powerpoint/2010/main" val="37679384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Security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04965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0867" y="1825624"/>
            <a:ext cx="11760200" cy="4752975"/>
          </a:xfrm>
        </p:spPr>
        <p:txBody>
          <a:bodyPr/>
          <a:lstStyle/>
          <a:p>
            <a:r>
              <a:rPr lang="en-US" dirty="0" smtClean="0"/>
              <a:t>In this class, we will not go into the details of web security</a:t>
            </a:r>
          </a:p>
          <a:p>
            <a:r>
              <a:rPr lang="en-US" dirty="0" smtClean="0"/>
              <a:t>Need to understand how web works before you can “hack” it</a:t>
            </a:r>
          </a:p>
          <a:p>
            <a:r>
              <a:rPr lang="en-US" dirty="0" smtClean="0"/>
              <a:t>Brief overview of topics will see in the next following classes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49017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133" y="365125"/>
            <a:ext cx="11472334" cy="13255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Cross-Site Request Forgery (CSRF)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5533" y="1825624"/>
            <a:ext cx="11751734" cy="4854575"/>
          </a:xfrm>
        </p:spPr>
        <p:txBody>
          <a:bodyPr/>
          <a:lstStyle/>
          <a:p>
            <a:r>
              <a:rPr lang="en-US" dirty="0" smtClean="0"/>
              <a:t>We will see how authentication is done in web applications</a:t>
            </a:r>
          </a:p>
          <a:p>
            <a:r>
              <a:rPr lang="en-US" dirty="0" smtClean="0"/>
              <a:t>Once user is authenticated on site A, a CSRF attack is done when visiting a malicious </a:t>
            </a:r>
            <a:r>
              <a:rPr lang="en-US" dirty="0" smtClean="0"/>
              <a:t>site B</a:t>
            </a:r>
            <a:endParaRPr lang="en-US" dirty="0" smtClean="0"/>
          </a:p>
          <a:p>
            <a:pPr lvl="1"/>
            <a:r>
              <a:rPr lang="en-US" dirty="0" smtClean="0"/>
              <a:t>malicious B has code to do </a:t>
            </a:r>
            <a:r>
              <a:rPr lang="en-US" dirty="0" smtClean="0"/>
              <a:t>operations </a:t>
            </a:r>
            <a:r>
              <a:rPr lang="en-US" dirty="0" smtClean="0"/>
              <a:t>(</a:t>
            </a:r>
            <a:r>
              <a:rPr lang="en-US" dirty="0" err="1" smtClean="0"/>
              <a:t>ie</a:t>
            </a:r>
            <a:r>
              <a:rPr lang="en-US" dirty="0" smtClean="0"/>
              <a:t> HTTP calls) on A</a:t>
            </a:r>
          </a:p>
          <a:p>
            <a:pPr lvl="1"/>
            <a:r>
              <a:rPr lang="en-US" dirty="0" err="1" smtClean="0"/>
              <a:t>eg</a:t>
            </a:r>
            <a:r>
              <a:rPr lang="en-US" dirty="0" smtClean="0"/>
              <a:t> transfer money to attacker if A is bank application, and when user visits B while logged in on A</a:t>
            </a:r>
          </a:p>
          <a:p>
            <a:pPr lvl="1"/>
            <a:r>
              <a:rPr lang="en-US" dirty="0" smtClean="0"/>
              <a:t>can trick user to visit B via social engineering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276696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Cross-Site Scripting (XSS)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0133" y="1825625"/>
            <a:ext cx="11709400" cy="4846108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 smtClean="0"/>
              <a:t>NEVER TRUST USER INPUTS!!!</a:t>
            </a:r>
          </a:p>
          <a:p>
            <a:r>
              <a:rPr lang="en-US" dirty="0" smtClean="0"/>
              <a:t>Problem when HTML is based on user inputs</a:t>
            </a:r>
          </a:p>
          <a:p>
            <a:pPr lvl="1"/>
            <a:r>
              <a:rPr lang="en-US" dirty="0" err="1" smtClean="0"/>
              <a:t>eg</a:t>
            </a:r>
            <a:r>
              <a:rPr lang="en-US" dirty="0" smtClean="0"/>
              <a:t>, display message in a chat/forum</a:t>
            </a:r>
          </a:p>
          <a:p>
            <a:pPr lvl="1"/>
            <a:r>
              <a:rPr lang="en-US" dirty="0" err="1" smtClean="0"/>
              <a:t>eg</a:t>
            </a:r>
            <a:r>
              <a:rPr lang="en-US" dirty="0" smtClean="0"/>
              <a:t>, show back user’s “query” when doing a search query on a site</a:t>
            </a:r>
          </a:p>
          <a:p>
            <a:r>
              <a:rPr lang="en-US" dirty="0" smtClean="0"/>
              <a:t>If data is </a:t>
            </a:r>
            <a:r>
              <a:rPr lang="en-US" dirty="0"/>
              <a:t>not  </a:t>
            </a:r>
            <a:r>
              <a:rPr lang="en-US" i="1" dirty="0" smtClean="0"/>
              <a:t>sanitized,</a:t>
            </a:r>
            <a:r>
              <a:rPr lang="en-US" dirty="0" smtClean="0"/>
              <a:t> user can inject messages containing HTML tags and JS code that </a:t>
            </a:r>
            <a:r>
              <a:rPr lang="en-US" i="1" dirty="0" smtClean="0"/>
              <a:t>will be executed</a:t>
            </a:r>
            <a:r>
              <a:rPr lang="en-US" dirty="0" smtClean="0"/>
              <a:t> when page is updated  </a:t>
            </a:r>
          </a:p>
          <a:p>
            <a:pPr lvl="1"/>
            <a:r>
              <a:rPr lang="en-US" dirty="0" smtClean="0"/>
              <a:t>e.g., replace whole web page with a Jolly Roger (or any other image)…</a:t>
            </a:r>
          </a:p>
          <a:p>
            <a:r>
              <a:rPr lang="en-US" i="1" dirty="0" smtClean="0"/>
              <a:t>Sanitization</a:t>
            </a:r>
            <a:r>
              <a:rPr lang="en-US" dirty="0" smtClean="0"/>
              <a:t>: replace/delete characters that can alter the context in which the input is used</a:t>
            </a:r>
          </a:p>
          <a:p>
            <a:pPr lvl="1"/>
            <a:r>
              <a:rPr lang="en-US" dirty="0" err="1"/>
              <a:t>e</a:t>
            </a:r>
            <a:r>
              <a:rPr lang="en-US" dirty="0" err="1" smtClean="0"/>
              <a:t>g</a:t>
            </a:r>
            <a:r>
              <a:rPr lang="en-US" dirty="0" smtClean="0"/>
              <a:t> “&lt;” and “&gt;” in HTML/XML documents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972270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SQL Injection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3133" y="1825624"/>
            <a:ext cx="11861799" cy="4778375"/>
          </a:xfrm>
        </p:spPr>
        <p:txBody>
          <a:bodyPr/>
          <a:lstStyle/>
          <a:p>
            <a:r>
              <a:rPr lang="en-US" dirty="0" smtClean="0"/>
              <a:t>As for XSS, </a:t>
            </a:r>
            <a:r>
              <a:rPr lang="en-US" b="1" dirty="0"/>
              <a:t>NEVER TRUST USER INPUTS</a:t>
            </a:r>
            <a:r>
              <a:rPr lang="en-US" b="1" dirty="0" smtClean="0"/>
              <a:t>!!!</a:t>
            </a:r>
          </a:p>
          <a:p>
            <a:r>
              <a:rPr lang="en-US" dirty="0" smtClean="0"/>
              <a:t>If SQL queries on database are based on user inputs, if not sanitized, can trick backend to execute arbitrary SQL queries</a:t>
            </a:r>
          </a:p>
          <a:p>
            <a:r>
              <a:rPr lang="en-US" dirty="0" smtClean="0"/>
              <a:t>Can leak info from database!!!</a:t>
            </a:r>
          </a:p>
          <a:p>
            <a:pPr lvl="1"/>
            <a:r>
              <a:rPr lang="en-US" dirty="0"/>
              <a:t>m</a:t>
            </a:r>
            <a:r>
              <a:rPr lang="en-US" dirty="0" smtClean="0"/>
              <a:t>ajor issues for passwords and credit card numbers </a:t>
            </a:r>
          </a:p>
          <a:p>
            <a:pPr lvl="1"/>
            <a:r>
              <a:rPr lang="en-US" dirty="0" smtClean="0"/>
              <a:t>we will see how to protect passwords even in the case of </a:t>
            </a:r>
            <a:r>
              <a:rPr lang="en-US" i="1" dirty="0" smtClean="0"/>
              <a:t>successful</a:t>
            </a:r>
            <a:r>
              <a:rPr lang="en-US" dirty="0" smtClean="0"/>
              <a:t> SQL Injection attacks  </a:t>
            </a:r>
          </a:p>
          <a:p>
            <a:r>
              <a:rPr lang="en-US" dirty="0" smtClean="0"/>
              <a:t>In some (embarrassing) cases, can login without passwords…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561154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JSON and AJAX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22987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JavaScript Object </a:t>
            </a:r>
            <a:r>
              <a:rPr lang="en-US" dirty="0" smtClean="0"/>
              <a:t>Notation (JSON)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6333" y="1825625"/>
            <a:ext cx="11413067" cy="4659842"/>
          </a:xfrm>
        </p:spPr>
        <p:txBody>
          <a:bodyPr/>
          <a:lstStyle/>
          <a:p>
            <a:r>
              <a:rPr lang="en-US" dirty="0" smtClean="0"/>
              <a:t>Lightweight </a:t>
            </a:r>
            <a:r>
              <a:rPr lang="en-US" dirty="0"/>
              <a:t>data-interchange </a:t>
            </a:r>
            <a:r>
              <a:rPr lang="en-US" dirty="0" smtClean="0"/>
              <a:t>format</a:t>
            </a:r>
          </a:p>
          <a:p>
            <a:r>
              <a:rPr lang="en-US" dirty="0" smtClean="0"/>
              <a:t>Currently JSON most used format in web communications </a:t>
            </a:r>
          </a:p>
          <a:p>
            <a:pPr lvl="1"/>
            <a:r>
              <a:rPr lang="en-US" dirty="0" smtClean="0"/>
              <a:t>in the past XML was more common, especially with SOAP web services</a:t>
            </a:r>
          </a:p>
          <a:p>
            <a:r>
              <a:rPr lang="en-US" dirty="0" smtClean="0"/>
              <a:t>Can be directly used by JavaScript (</a:t>
            </a:r>
            <a:r>
              <a:rPr lang="en-US" dirty="0" err="1" smtClean="0"/>
              <a:t>eg</a:t>
            </a:r>
            <a:r>
              <a:rPr lang="en-US" dirty="0" smtClean="0"/>
              <a:t> when running in browser) as </a:t>
            </a:r>
            <a:r>
              <a:rPr lang="en-US" smtClean="0"/>
              <a:t>an object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797887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 Main Structures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1601" y="1825625"/>
            <a:ext cx="11963400" cy="4761442"/>
          </a:xfrm>
        </p:spPr>
        <p:txBody>
          <a:bodyPr/>
          <a:lstStyle/>
          <a:p>
            <a:r>
              <a:rPr lang="en-US" dirty="0" smtClean="0"/>
              <a:t>Objects </a:t>
            </a:r>
            <a:r>
              <a:rPr lang="en-US" b="1" dirty="0" smtClean="0"/>
              <a:t>{}</a:t>
            </a:r>
            <a:r>
              <a:rPr lang="en-US" dirty="0" smtClean="0"/>
              <a:t>, as collection of unordered pairs name-value</a:t>
            </a:r>
          </a:p>
          <a:p>
            <a:r>
              <a:rPr lang="en-US" dirty="0" err="1" smtClean="0"/>
              <a:t>Eg</a:t>
            </a:r>
            <a:r>
              <a:rPr lang="en-US" dirty="0" smtClean="0"/>
              <a:t>: </a:t>
            </a:r>
            <a:r>
              <a:rPr lang="en-US" b="1" dirty="0" smtClean="0"/>
              <a:t>{“username”: “foo”, “age”:18, “hobbies”:{} }</a:t>
            </a:r>
          </a:p>
          <a:p>
            <a:pPr lvl="1"/>
            <a:r>
              <a:rPr lang="en-US" dirty="0" smtClean="0"/>
              <a:t>3 fields: </a:t>
            </a:r>
            <a:r>
              <a:rPr lang="en-US" i="1" dirty="0" smtClean="0"/>
              <a:t>username</a:t>
            </a:r>
            <a:r>
              <a:rPr lang="en-US" dirty="0" smtClean="0"/>
              <a:t>, </a:t>
            </a:r>
            <a:r>
              <a:rPr lang="en-US" i="1" dirty="0" smtClean="0"/>
              <a:t>age</a:t>
            </a:r>
            <a:r>
              <a:rPr lang="en-US" dirty="0" smtClean="0"/>
              <a:t> and </a:t>
            </a:r>
            <a:r>
              <a:rPr lang="en-US" i="1" dirty="0" smtClean="0"/>
              <a:t>hobbies</a:t>
            </a:r>
          </a:p>
          <a:p>
            <a:pPr lvl="1"/>
            <a:r>
              <a:rPr lang="en-US" dirty="0" smtClean="0"/>
              <a:t>Name of fields are in “” quotes</a:t>
            </a:r>
          </a:p>
          <a:p>
            <a:pPr lvl="1"/>
            <a:r>
              <a:rPr lang="en-US" dirty="0" smtClean="0"/>
              <a:t>Types can be primitives (</a:t>
            </a:r>
            <a:r>
              <a:rPr lang="en-US" dirty="0" err="1" smtClean="0"/>
              <a:t>eg</a:t>
            </a:r>
            <a:r>
              <a:rPr lang="en-US" dirty="0" smtClean="0"/>
              <a:t> </a:t>
            </a:r>
            <a:r>
              <a:rPr lang="en-US" b="1" dirty="0" smtClean="0"/>
              <a:t>18</a:t>
            </a:r>
            <a:r>
              <a:rPr lang="en-US" dirty="0" smtClean="0"/>
              <a:t>), strings (</a:t>
            </a:r>
            <a:r>
              <a:rPr lang="en-US" dirty="0" err="1" smtClean="0"/>
              <a:t>eg</a:t>
            </a:r>
            <a:r>
              <a:rPr lang="en-US" dirty="0" smtClean="0"/>
              <a:t> </a:t>
            </a:r>
            <a:r>
              <a:rPr lang="en-US" b="1" dirty="0" smtClean="0"/>
              <a:t>“foo”</a:t>
            </a:r>
            <a:r>
              <a:rPr lang="en-US" dirty="0" smtClean="0"/>
              <a:t>), objects (</a:t>
            </a:r>
            <a:r>
              <a:rPr lang="en-US" dirty="0" err="1" smtClean="0"/>
              <a:t>eg</a:t>
            </a:r>
            <a:r>
              <a:rPr lang="en-US" dirty="0"/>
              <a:t> </a:t>
            </a:r>
            <a:r>
              <a:rPr lang="en-US" dirty="0" smtClean="0"/>
              <a:t>empty </a:t>
            </a:r>
            <a:r>
              <a:rPr lang="en-US" b="1" dirty="0" smtClean="0"/>
              <a:t>{}</a:t>
            </a:r>
            <a:r>
              <a:rPr lang="en-US" dirty="0" smtClean="0"/>
              <a:t>), etc.</a:t>
            </a:r>
          </a:p>
          <a:p>
            <a:pPr lvl="1"/>
            <a:r>
              <a:rPr lang="en-US" dirty="0" smtClean="0"/>
              <a:t>Operator “</a:t>
            </a:r>
            <a:r>
              <a:rPr lang="en-US" b="1" dirty="0" smtClean="0"/>
              <a:t>:</a:t>
            </a:r>
            <a:r>
              <a:rPr lang="en-US" dirty="0" smtClean="0"/>
              <a:t>” for assignment</a:t>
            </a:r>
          </a:p>
          <a:p>
            <a:r>
              <a:rPr lang="en-US" dirty="0" smtClean="0"/>
              <a:t>Ordered arrays </a:t>
            </a:r>
            <a:r>
              <a:rPr lang="en-US" b="1" dirty="0" smtClean="0"/>
              <a:t>[]</a:t>
            </a:r>
            <a:r>
              <a:rPr lang="en-US" dirty="0" smtClean="0"/>
              <a:t>, where each element separated by “</a:t>
            </a:r>
            <a:r>
              <a:rPr lang="en-US" b="1" dirty="0" smtClean="0"/>
              <a:t>,</a:t>
            </a:r>
            <a:r>
              <a:rPr lang="en-US" dirty="0" smtClean="0"/>
              <a:t>”</a:t>
            </a:r>
          </a:p>
          <a:p>
            <a:r>
              <a:rPr lang="en-US" dirty="0" err="1" smtClean="0"/>
              <a:t>Eg</a:t>
            </a:r>
            <a:r>
              <a:rPr lang="en-US" dirty="0" smtClean="0"/>
              <a:t>: </a:t>
            </a:r>
            <a:r>
              <a:rPr lang="en-US" b="1" dirty="0" smtClean="0"/>
              <a:t>[12, {“foo”:4}, 15]</a:t>
            </a:r>
          </a:p>
          <a:p>
            <a:pPr lvl="1"/>
            <a:r>
              <a:rPr lang="en-US" dirty="0" smtClean="0"/>
              <a:t>note: type of elements in array can be different, </a:t>
            </a:r>
            <a:r>
              <a:rPr lang="en-US" dirty="0" err="1" smtClean="0"/>
              <a:t>eg</a:t>
            </a:r>
            <a:r>
              <a:rPr lang="en-US" dirty="0" smtClean="0"/>
              <a:t> numbers and objects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961966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67" y="220699"/>
            <a:ext cx="12030366" cy="6070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7579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38150"/>
            <a:ext cx="10515600" cy="573881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&lt;HTML&gt;</a:t>
            </a:r>
          </a:p>
          <a:p>
            <a:pPr marL="0" indent="0">
              <a:buNone/>
            </a:pPr>
            <a:r>
              <a:rPr lang="en-US" dirty="0" smtClean="0"/>
              <a:t>  &lt;</a:t>
            </a:r>
            <a:r>
              <a:rPr lang="en-US" dirty="0"/>
              <a:t>HEAD&gt;</a:t>
            </a:r>
          </a:p>
          <a:p>
            <a:pPr marL="0" indent="0">
              <a:buNone/>
            </a:pPr>
            <a:r>
              <a:rPr lang="en-US" dirty="0" smtClean="0"/>
              <a:t>    &lt;</a:t>
            </a:r>
            <a:r>
              <a:rPr lang="en-US" dirty="0"/>
              <a:t>TITLE&gt;Example&lt;/TITLE&gt;</a:t>
            </a:r>
          </a:p>
          <a:p>
            <a:pPr marL="0" indent="0">
              <a:buNone/>
            </a:pPr>
            <a:r>
              <a:rPr lang="en-US" dirty="0" smtClean="0"/>
              <a:t>  &lt;/</a:t>
            </a:r>
            <a:r>
              <a:rPr lang="en-US" dirty="0"/>
              <a:t>HEAD&gt;</a:t>
            </a:r>
          </a:p>
          <a:p>
            <a:pPr marL="0" indent="0">
              <a:buNone/>
            </a:pPr>
            <a:r>
              <a:rPr lang="en-US" dirty="0" smtClean="0"/>
              <a:t>  &lt;</a:t>
            </a:r>
            <a:r>
              <a:rPr lang="en-US" dirty="0"/>
              <a:t>BODY BGCOLOR="gray"&gt;</a:t>
            </a:r>
          </a:p>
          <a:p>
            <a:pPr marL="0" indent="0">
              <a:buNone/>
            </a:pPr>
            <a:r>
              <a:rPr lang="en-US" dirty="0" smtClean="0"/>
              <a:t>    &lt;</a:t>
            </a:r>
            <a:r>
              <a:rPr lang="en-US" dirty="0"/>
              <a:t>h2&gt; A Cat and a Dog &lt;/h2&gt;</a:t>
            </a:r>
          </a:p>
          <a:p>
            <a:pPr marL="0" indent="0">
              <a:buNone/>
            </a:pPr>
            <a:r>
              <a:rPr lang="en-US" dirty="0" smtClean="0"/>
              <a:t>    &lt;</a:t>
            </a:r>
            <a:r>
              <a:rPr lang="en-US" dirty="0"/>
              <a:t>DIV&gt;</a:t>
            </a:r>
          </a:p>
          <a:p>
            <a:pPr marL="0" indent="0">
              <a:buNone/>
            </a:pPr>
            <a:r>
              <a:rPr lang="en-US" dirty="0" smtClean="0"/>
              <a:t>      &lt;</a:t>
            </a:r>
            <a:r>
              <a:rPr lang="en-US" dirty="0"/>
              <a:t>IMG </a:t>
            </a:r>
            <a:r>
              <a:rPr lang="en-US" b="1" dirty="0">
                <a:solidFill>
                  <a:schemeClr val="accent5"/>
                </a:solidFill>
              </a:rPr>
              <a:t>SRC="figs/cat.jpg" </a:t>
            </a:r>
            <a:r>
              <a:rPr lang="en-US" dirty="0"/>
              <a:t>style="width:256px"&gt; </a:t>
            </a:r>
          </a:p>
          <a:p>
            <a:pPr marL="0" indent="0">
              <a:buNone/>
            </a:pPr>
            <a:r>
              <a:rPr lang="en-US" dirty="0" smtClean="0"/>
              <a:t>      &lt;</a:t>
            </a:r>
            <a:r>
              <a:rPr lang="en-US" dirty="0"/>
              <a:t>IMG </a:t>
            </a:r>
            <a:r>
              <a:rPr lang="en-US" b="1" dirty="0">
                <a:solidFill>
                  <a:schemeClr val="accent5"/>
                </a:solidFill>
              </a:rPr>
              <a:t>SRC="figs/dog.jpg" </a:t>
            </a:r>
            <a:r>
              <a:rPr lang="en-US" dirty="0"/>
              <a:t>style="width:256px"&gt; </a:t>
            </a:r>
          </a:p>
          <a:p>
            <a:pPr marL="0" indent="0">
              <a:buNone/>
            </a:pPr>
            <a:r>
              <a:rPr lang="en-US" dirty="0" smtClean="0"/>
              <a:t>    &lt;/</a:t>
            </a:r>
            <a:r>
              <a:rPr lang="en-US" dirty="0"/>
              <a:t>DIV&gt;</a:t>
            </a:r>
          </a:p>
          <a:p>
            <a:pPr marL="0" indent="0">
              <a:buNone/>
            </a:pPr>
            <a:r>
              <a:rPr lang="en-US" dirty="0" smtClean="0"/>
              <a:t>  &lt;/</a:t>
            </a:r>
            <a:r>
              <a:rPr lang="en-US" dirty="0"/>
              <a:t>BODY&gt;</a:t>
            </a:r>
          </a:p>
          <a:p>
            <a:pPr marL="0" indent="0">
              <a:buNone/>
            </a:pPr>
            <a:r>
              <a:rPr lang="en-US" dirty="0"/>
              <a:t>&lt;/HTML&gt;</a:t>
            </a:r>
          </a:p>
        </p:txBody>
      </p:sp>
    </p:spTree>
    <p:extLst>
      <p:ext uri="{BB962C8B-B14F-4D97-AF65-F5344CB8AC3E}">
        <p14:creationId xmlns:p14="http://schemas.microsoft.com/office/powerpoint/2010/main" val="396536782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068" y="136525"/>
            <a:ext cx="11878732" cy="1325563"/>
          </a:xfrm>
        </p:spPr>
        <p:txBody>
          <a:bodyPr>
            <a:normAutofit/>
          </a:bodyPr>
          <a:lstStyle/>
          <a:p>
            <a:r>
              <a:rPr lang="en-US" sz="5400" dirty="0"/>
              <a:t>AJAX (Asynchronous JavaScript and XML)</a:t>
            </a:r>
          </a:p>
        </p:txBody>
      </p:sp>
      <p:sp>
        <p:nvSpPr>
          <p:cNvPr id="4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195263" y="1369787"/>
            <a:ext cx="9270470" cy="532453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000" dirty="0" err="1" smtClean="0">
                <a:solidFill>
                  <a:srgbClr val="7A7A4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7A7A4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omeNameForAFunction</a:t>
            </a:r>
            <a:r>
              <a:rPr kumimoji="0" lang="en-US" altLang="en-US" sz="2000" b="0" i="0" u="none" strike="noStrike" cap="none" normalizeH="0" dirty="0" smtClean="0">
                <a:ln>
                  <a:noFill/>
                </a:ln>
                <a:solidFill>
                  <a:srgbClr val="7A7A4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7A7A4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function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(){</a:t>
            </a:r>
            <a:b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2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45838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xmlhttp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45838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new </a:t>
            </a:r>
            <a:r>
              <a:rPr kumimoji="0" lang="en-US" altLang="en-US" sz="2000" b="1" i="1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XMLHttpRequest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  <a:b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45838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xmlhttp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.onreadystatechange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function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  <a:b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if 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45838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xmlhttp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.readyState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=== </a:t>
            </a:r>
            <a:r>
              <a:rPr kumimoji="0" lang="en-US" altLang="en-US" sz="2000" b="1" i="1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XMLHttpRequest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.DONE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b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if 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45838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xmlhttp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.status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=== 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200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b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// do something if call was successful</a:t>
            </a:r>
            <a:r>
              <a:rPr kumimoji="0" lang="en-US" altLang="en-US" sz="2000" b="0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kumimoji="0" lang="en-US" altLang="en-US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2000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 </a:t>
            </a: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else 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</a:t>
            </a:r>
            <a:r>
              <a:rPr kumimoji="0" lang="en-US" altLang="en-US" sz="2000" b="0" i="1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alert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rgbClr val="658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'something went wrong'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}</a:t>
            </a:r>
            <a:b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}</a:t>
            </a:r>
            <a:b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};</a:t>
            </a:r>
            <a:b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45838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xmlhttp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7A7A4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open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rgbClr val="658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"GET"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rgbClr val="658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"http://localhost/someURL"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45838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xmlhttp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7A7A4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send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  <a:b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};</a:t>
            </a:r>
            <a:b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kumimoji="0" lang="en-US" alt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275863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195263" y="1369787"/>
            <a:ext cx="9270470" cy="532453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000" dirty="0" err="1" smtClean="0">
                <a:solidFill>
                  <a:srgbClr val="7A7A4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7A7A4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omeNameForAFunction</a:t>
            </a:r>
            <a:r>
              <a:rPr kumimoji="0" lang="en-US" altLang="en-US" sz="2000" b="0" i="0" u="none" strike="noStrike" cap="none" normalizeH="0" dirty="0" smtClean="0">
                <a:ln>
                  <a:noFill/>
                </a:ln>
                <a:solidFill>
                  <a:srgbClr val="7A7A4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7A7A4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function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(){</a:t>
            </a:r>
            <a:b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2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45838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xmlhttp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45838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new </a:t>
            </a:r>
            <a:r>
              <a:rPr kumimoji="0" lang="en-US" altLang="en-US" sz="2000" b="1" i="1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XMLHttpRequest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  <a:b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45838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xmlhttp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.onreadystatechange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function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  <a:b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if 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45838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xmlhttp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.readyState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=== </a:t>
            </a:r>
            <a:r>
              <a:rPr kumimoji="0" lang="en-US" altLang="en-US" sz="2000" b="1" i="1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XMLHttpRequest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.DONE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b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if 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45838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xmlhttp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.status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=== 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200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b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// do something if call was successful</a:t>
            </a:r>
            <a:r>
              <a:rPr kumimoji="0" lang="en-US" altLang="en-US" sz="2000" b="0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kumimoji="0" lang="en-US" altLang="en-US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2000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 </a:t>
            </a: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else 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</a:t>
            </a:r>
            <a:r>
              <a:rPr kumimoji="0" lang="en-US" altLang="en-US" sz="2000" b="0" i="1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alert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rgbClr val="658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'something went wrong'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}</a:t>
            </a:r>
            <a:b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}</a:t>
            </a:r>
            <a:b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};</a:t>
            </a:r>
            <a:b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45838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xmlhttp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7A7A4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open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rgbClr val="658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"GET"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rgbClr val="658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"http://localhost/someURL"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45838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xmlhttp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7A7A4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send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  <a:b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};</a:t>
            </a:r>
            <a:b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kumimoji="0" lang="en-US" alt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272866" y="170934"/>
            <a:ext cx="474133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The name </a:t>
            </a:r>
            <a:r>
              <a:rPr lang="en-US" sz="2800" b="1" dirty="0" err="1" smtClean="0"/>
              <a:t>XMLHttpRequest</a:t>
            </a:r>
            <a:r>
              <a:rPr lang="en-US" sz="2800" dirty="0" smtClean="0"/>
              <a:t> is only for historical reasons, from a time in which XML was the common exchange format instead of JSON</a:t>
            </a:r>
          </a:p>
        </p:txBody>
      </p:sp>
      <p:sp>
        <p:nvSpPr>
          <p:cNvPr id="6" name="Left Arrow 5"/>
          <p:cNvSpPr/>
          <p:nvPr/>
        </p:nvSpPr>
        <p:spPr>
          <a:xfrm rot="19783890">
            <a:off x="6068425" y="1113096"/>
            <a:ext cx="1183780" cy="840846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64492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2337330" y="3650759"/>
            <a:ext cx="9270470" cy="286232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45838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xmlhttp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.onreadystatechange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function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  <a:b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if 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45838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xmlhttp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.readyState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=== </a:t>
            </a:r>
            <a:r>
              <a:rPr kumimoji="0" lang="en-US" altLang="en-US" sz="2000" b="1" i="1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XMLHttpRequest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.DONE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b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if 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45838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xmlhttp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.status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=== 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200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b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// do something if call was successful</a:t>
            </a:r>
            <a:r>
              <a:rPr kumimoji="0" lang="en-US" altLang="en-US" sz="2000" b="0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kumimoji="0" lang="en-US" altLang="en-US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2000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 </a:t>
            </a: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else 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</a:t>
            </a:r>
            <a:r>
              <a:rPr kumimoji="0" lang="en-US" altLang="en-US" sz="2000" b="0" i="1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alert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rgbClr val="658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'something went wrong'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}</a:t>
            </a:r>
            <a:b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}</a:t>
            </a:r>
            <a:b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};</a:t>
            </a:r>
            <a:endParaRPr kumimoji="0" lang="en-US" alt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73063" y="170934"/>
            <a:ext cx="1164113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When a HTTP call is done with AJAX, it might take some time (few </a:t>
            </a:r>
            <a:r>
              <a:rPr lang="en-US" sz="2800" dirty="0" err="1" smtClean="0"/>
              <a:t>ms</a:t>
            </a:r>
            <a:r>
              <a:rPr lang="en-US" sz="2800" dirty="0" smtClean="0"/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Here, we register a “</a:t>
            </a:r>
            <a:r>
              <a:rPr lang="en-US" sz="2800" i="1" dirty="0" smtClean="0"/>
              <a:t>callback</a:t>
            </a:r>
            <a:r>
              <a:rPr lang="en-US" sz="2800" dirty="0" smtClean="0"/>
              <a:t>”, which is a function which is executed every time there is a state change in the call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In particular, we want to wait for when the request is fully DONE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Once done, we code different behavior based on the HTTP status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Recall: 2xx (OK), 4xx (user error), 5xx (server error)</a:t>
            </a:r>
          </a:p>
        </p:txBody>
      </p:sp>
      <p:sp>
        <p:nvSpPr>
          <p:cNvPr id="6" name="Left Arrow 5"/>
          <p:cNvSpPr/>
          <p:nvPr/>
        </p:nvSpPr>
        <p:spPr>
          <a:xfrm rot="9501113">
            <a:off x="1496425" y="3839456"/>
            <a:ext cx="1183780" cy="840846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869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195263" y="3370334"/>
            <a:ext cx="9270470" cy="13234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45838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xmlhttp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7A7A4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open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rgbClr val="658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"GET"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rgbClr val="658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"http://localhost/someURL"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45838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xmlhttp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7A7A4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send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  <a:endParaRPr kumimoji="0" lang="en-US" alt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80533" y="890600"/>
            <a:ext cx="47413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The HTTP method to execute</a:t>
            </a:r>
          </a:p>
        </p:txBody>
      </p:sp>
      <p:sp>
        <p:nvSpPr>
          <p:cNvPr id="6" name="Left Arrow 5"/>
          <p:cNvSpPr/>
          <p:nvPr/>
        </p:nvSpPr>
        <p:spPr>
          <a:xfrm rot="15048405">
            <a:off x="1859404" y="2240864"/>
            <a:ext cx="2015899" cy="33129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159376" y="1784080"/>
            <a:ext cx="276013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The URL we send the message to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095066" y="740816"/>
            <a:ext cx="47413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Whether the call should be asynchronous (you want it </a:t>
            </a:r>
            <a:r>
              <a:rPr lang="en-US" sz="2800" i="1" dirty="0" smtClean="0"/>
              <a:t>true</a:t>
            </a:r>
            <a:r>
              <a:rPr lang="en-US" sz="2800" dirty="0" smtClean="0"/>
              <a:t> most of the time)</a:t>
            </a:r>
          </a:p>
        </p:txBody>
      </p:sp>
      <p:sp>
        <p:nvSpPr>
          <p:cNvPr id="9" name="Left Arrow 8"/>
          <p:cNvSpPr/>
          <p:nvPr/>
        </p:nvSpPr>
        <p:spPr>
          <a:xfrm rot="16200000">
            <a:off x="5200427" y="2888611"/>
            <a:ext cx="667863" cy="33129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eft Arrow 9"/>
          <p:cNvSpPr/>
          <p:nvPr/>
        </p:nvSpPr>
        <p:spPr>
          <a:xfrm rot="17232082">
            <a:off x="8102482" y="2582425"/>
            <a:ext cx="1331443" cy="33129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534817" y="5484077"/>
            <a:ext cx="61783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The actual sending of the HTTP request</a:t>
            </a:r>
          </a:p>
        </p:txBody>
      </p:sp>
      <p:sp>
        <p:nvSpPr>
          <p:cNvPr id="12" name="Left Arrow 11"/>
          <p:cNvSpPr/>
          <p:nvPr/>
        </p:nvSpPr>
        <p:spPr>
          <a:xfrm rot="3327053">
            <a:off x="2351452" y="4961273"/>
            <a:ext cx="760135" cy="33129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139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0" y="1066043"/>
            <a:ext cx="12081933" cy="224676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45838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payload 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rgbClr val="658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45838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xmlhttp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7A7A4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open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rgbClr val="658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"POST"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rgbClr val="658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"http://localhost/someURL"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kumimoji="0" lang="en-US" altLang="en-US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45838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xmlhttp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7A7A4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setRequestHeader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rgbClr val="658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"Content-type"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rgbClr val="658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"application/x-www-form-</a:t>
            </a:r>
            <a:r>
              <a:rPr kumimoji="0" lang="en-US" altLang="en-US" sz="2000" b="1" i="0" u="none" strike="noStrike" cap="none" normalizeH="0" baseline="0" dirty="0" err="1" smtClean="0">
                <a:ln>
                  <a:noFill/>
                </a:ln>
                <a:solidFill>
                  <a:srgbClr val="658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urlencoded</a:t>
            </a: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rgbClr val="658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kumimoji="0" lang="en-US" altLang="en-US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45838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xmlhttp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7A7A4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send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45838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payload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kumimoji="0" lang="en-US" alt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00401" y="4107934"/>
            <a:ext cx="791633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If sending a payload as part of a POST/PUT request, then must also specify the format in which such payload should </a:t>
            </a:r>
            <a:r>
              <a:rPr lang="en-US" sz="2800" smtClean="0"/>
              <a:t>be sent, </a:t>
            </a:r>
            <a:r>
              <a:rPr lang="en-US" sz="2800" dirty="0" err="1" smtClean="0"/>
              <a:t>eg</a:t>
            </a:r>
            <a:r>
              <a:rPr lang="en-US" sz="2800" dirty="0" smtClean="0"/>
              <a:t>, JSON, XML, JPEG, PNG, Plain Text and URL Encoded.</a:t>
            </a:r>
          </a:p>
        </p:txBody>
      </p:sp>
      <p:sp>
        <p:nvSpPr>
          <p:cNvPr id="6" name="Left Arrow 5"/>
          <p:cNvSpPr/>
          <p:nvPr/>
        </p:nvSpPr>
        <p:spPr>
          <a:xfrm rot="6597737">
            <a:off x="7567025" y="2892389"/>
            <a:ext cx="1183780" cy="840846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090930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174" y="328508"/>
            <a:ext cx="7219526" cy="55350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smtClean="0"/>
              <a:t>Use Break-Points to help debugging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85" y="1260602"/>
            <a:ext cx="9055230" cy="5262118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9399555" y="1502572"/>
            <a:ext cx="2567940" cy="22571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 smtClean="0"/>
              <a:t>Can pause, and execute 1 statement at a time</a:t>
            </a:r>
            <a:endParaRPr lang="en-US" dirty="0"/>
          </a:p>
        </p:txBody>
      </p:sp>
      <p:sp>
        <p:nvSpPr>
          <p:cNvPr id="6" name="Left Arrow 5"/>
          <p:cNvSpPr/>
          <p:nvPr/>
        </p:nvSpPr>
        <p:spPr>
          <a:xfrm rot="17946665">
            <a:off x="1885049" y="1547897"/>
            <a:ext cx="1916014" cy="33129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Left Arrow 6"/>
          <p:cNvSpPr/>
          <p:nvPr/>
        </p:nvSpPr>
        <p:spPr>
          <a:xfrm rot="1193201">
            <a:off x="7627305" y="2094778"/>
            <a:ext cx="1764184" cy="33129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0059955" y="4402143"/>
            <a:ext cx="2369112" cy="22571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 smtClean="0"/>
              <a:t>Inspect values of variables</a:t>
            </a:r>
            <a:endParaRPr lang="en-US" dirty="0"/>
          </a:p>
        </p:txBody>
      </p:sp>
      <p:sp>
        <p:nvSpPr>
          <p:cNvPr id="9" name="Left Arrow 8"/>
          <p:cNvSpPr/>
          <p:nvPr/>
        </p:nvSpPr>
        <p:spPr>
          <a:xfrm>
            <a:off x="8542867" y="4875791"/>
            <a:ext cx="1468840" cy="33129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191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For Next Week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668" y="1690687"/>
            <a:ext cx="3910872" cy="505620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764024" y="1864298"/>
            <a:ext cx="717804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3200" dirty="0"/>
              <a:t>Book </a:t>
            </a:r>
            <a:r>
              <a:rPr lang="en-US" sz="3200" dirty="0" smtClean="0"/>
              <a:t>pages</a:t>
            </a:r>
            <a:r>
              <a:rPr lang="en-US" sz="3200" smtClean="0"/>
              <a:t>: 328-333, 339-341</a:t>
            </a:r>
            <a:endParaRPr lang="en-US" sz="3200" dirty="0" smtClean="0"/>
          </a:p>
          <a:p>
            <a:pPr marL="457200" indent="-457200">
              <a:buFont typeface="Arial" charset="0"/>
              <a:buChar char="•"/>
            </a:pPr>
            <a:r>
              <a:rPr lang="en-US" sz="3200" dirty="0" smtClean="0"/>
              <a:t>Note: when I tell you to </a:t>
            </a:r>
            <a:r>
              <a:rPr lang="en-US" sz="3200" b="1" dirty="0" smtClean="0"/>
              <a:t>study</a:t>
            </a:r>
            <a:r>
              <a:rPr lang="en-US" sz="3200" dirty="0" smtClean="0"/>
              <a:t> some specific pages in the book, it would be good if you also </a:t>
            </a:r>
            <a:r>
              <a:rPr lang="en-US" sz="3200" i="1" dirty="0" smtClean="0"/>
              <a:t>read</a:t>
            </a:r>
            <a:r>
              <a:rPr lang="en-US" sz="3200" dirty="0" smtClean="0"/>
              <a:t> the other pages in the same chapter at least once </a:t>
            </a:r>
          </a:p>
          <a:p>
            <a:pPr marL="457200" indent="-457200">
              <a:buFont typeface="Arial" charset="0"/>
              <a:buChar char="•"/>
            </a:pPr>
            <a:r>
              <a:rPr lang="en-US" sz="3200" dirty="0"/>
              <a:t>Exercises for Lesson 8</a:t>
            </a:r>
            <a:r>
              <a:rPr lang="en-US" sz="3200" dirty="0" smtClean="0"/>
              <a:t> </a:t>
            </a:r>
            <a:r>
              <a:rPr lang="en-US" sz="3200" dirty="0"/>
              <a:t>on </a:t>
            </a:r>
            <a:r>
              <a:rPr lang="en-US" sz="3200" dirty="0" smtClean="0"/>
              <a:t>GitHub repository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828713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Links to other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9026" y="1825624"/>
            <a:ext cx="4974949" cy="4906479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To display the page in the previous slide, after a GET of the </a:t>
            </a:r>
            <a:r>
              <a:rPr lang="en-US" i="1" dirty="0" smtClean="0"/>
              <a:t>index.html</a:t>
            </a:r>
            <a:r>
              <a:rPr lang="en-US" dirty="0" smtClean="0"/>
              <a:t> page, the browser will do </a:t>
            </a:r>
            <a:r>
              <a:rPr lang="en-US" dirty="0" smtClean="0"/>
              <a:t>2 </a:t>
            </a:r>
            <a:r>
              <a:rPr lang="en-US" dirty="0" smtClean="0"/>
              <a:t>further HTTP GET requests</a:t>
            </a:r>
          </a:p>
          <a:p>
            <a:r>
              <a:rPr lang="en-US" dirty="0" smtClean="0"/>
              <a:t>Those further 2 requests could be done in parallel on two different TCP connections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8750" y="1457325"/>
            <a:ext cx="6629400" cy="272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7909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9219</TotalTime>
  <Words>4910</Words>
  <Application>Microsoft Office PowerPoint</Application>
  <PresentationFormat>Widescreen</PresentationFormat>
  <Paragraphs>496</Paragraphs>
  <Slides>86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86</vt:i4>
      </vt:variant>
    </vt:vector>
  </HeadingPairs>
  <TitlesOfParts>
    <vt:vector size="91" baseType="lpstr">
      <vt:lpstr>Arial</vt:lpstr>
      <vt:lpstr>Calibri</vt:lpstr>
      <vt:lpstr>Calibri Light</vt:lpstr>
      <vt:lpstr>Courier New</vt:lpstr>
      <vt:lpstr>Office Theme</vt:lpstr>
      <vt:lpstr>TK2100: Informasjonssikkerhet  Lesson 08: HTTP and Web</vt:lpstr>
      <vt:lpstr>Goals</vt:lpstr>
      <vt:lpstr>PowerPoint Presentation</vt:lpstr>
      <vt:lpstr>World Wide Web (WWW)</vt:lpstr>
      <vt:lpstr>PowerPoint Presentation</vt:lpstr>
      <vt:lpstr>(Briefly) HTTP</vt:lpstr>
      <vt:lpstr>PowerPoint Presentation</vt:lpstr>
      <vt:lpstr>PowerPoint Presentation</vt:lpstr>
      <vt:lpstr>Links to other files</vt:lpstr>
      <vt:lpstr>Many browsers…</vt:lpstr>
      <vt:lpstr>PowerPoint Presentation</vt:lpstr>
      <vt:lpstr>PowerPoint Presentation</vt:lpstr>
      <vt:lpstr>PowerPoint Presentation</vt:lpstr>
      <vt:lpstr>Defaults</vt:lpstr>
      <vt:lpstr>URL (Uniform Resource Locator)</vt:lpstr>
      <vt:lpstr>Cont.</vt:lpstr>
      <vt:lpstr>PowerPoint Presentation</vt:lpstr>
      <vt:lpstr>URI (Uniform Resource Identifier)</vt:lpstr>
      <vt:lpstr>HTTP</vt:lpstr>
      <vt:lpstr>HTTP History</vt:lpstr>
      <vt:lpstr>Http Versioning: What a Mess!!!</vt:lpstr>
      <vt:lpstr>RFC (Request for Comments)</vt:lpstr>
      <vt:lpstr>HTTP 1.1 vs 2</vt:lpstr>
      <vt:lpstr>HTTP Messages: 3 Main Parts</vt:lpstr>
      <vt:lpstr>First line</vt:lpstr>
      <vt:lpstr>Different kinds of Methods</vt:lpstr>
      <vt:lpstr>Method Semantics</vt:lpstr>
      <vt:lpstr>Verbs should not be in paths</vt:lpstr>
      <vt:lpstr>Idempotent Methods</vt:lpstr>
      <vt:lpstr>Which methods are idempotent?</vt:lpstr>
      <vt:lpstr>Headers</vt:lpstr>
      <vt:lpstr>PowerPoint Presentation</vt:lpstr>
      <vt:lpstr>“Host” Header</vt:lpstr>
      <vt:lpstr>“Connection” Header</vt:lpstr>
      <vt:lpstr>“upgrade-insecure-request” header</vt:lpstr>
      <vt:lpstr>“User-Agent” Header</vt:lpstr>
      <vt:lpstr>“Accept” Header</vt:lpstr>
      <vt:lpstr>“Accept-Encoding” Header</vt:lpstr>
      <vt:lpstr>“Accept-Language” Header</vt:lpstr>
      <vt:lpstr>“Cookie” Header</vt:lpstr>
      <vt:lpstr>Custom Headers</vt:lpstr>
      <vt:lpstr>HTTP Body</vt:lpstr>
      <vt:lpstr>PowerPoint Presentation</vt:lpstr>
      <vt:lpstr>PowerPoint Presentation</vt:lpstr>
      <vt:lpstr>PowerPoint Presentation</vt:lpstr>
      <vt:lpstr>HTTP Response</vt:lpstr>
      <vt:lpstr>HTTP Status Codes</vt:lpstr>
      <vt:lpstr>2xx Success</vt:lpstr>
      <vt:lpstr>3xx Redirection</vt:lpstr>
      <vt:lpstr>PowerPoint Presentation</vt:lpstr>
      <vt:lpstr>4xx User Error</vt:lpstr>
      <vt:lpstr>PowerPoint Presentation</vt:lpstr>
      <vt:lpstr>5xx Server Error</vt:lpstr>
      <vt:lpstr>HTTPS (HTTP Secure)</vt:lpstr>
      <vt:lpstr>Web Applications</vt:lpstr>
      <vt:lpstr>HTTP Server Application</vt:lpstr>
      <vt:lpstr>Old Days Server</vt:lpstr>
      <vt:lpstr>Cont.</vt:lpstr>
      <vt:lpstr>Dynamic Pages</vt:lpstr>
      <vt:lpstr>PowerPoint Presentation</vt:lpstr>
      <vt:lpstr>Server-Side HTML Rendering</vt:lpstr>
      <vt:lpstr>HTML Triggering Actions</vt:lpstr>
      <vt:lpstr>AJAX (Asynchronous JavaScript and XML)</vt:lpstr>
      <vt:lpstr>PowerPoint Presentation</vt:lpstr>
      <vt:lpstr>WebSocket</vt:lpstr>
      <vt:lpstr>Front-End Development</vt:lpstr>
      <vt:lpstr>Possible Solution</vt:lpstr>
      <vt:lpstr>REST (Representational State Transfer)</vt:lpstr>
      <vt:lpstr>JavaScript + REST</vt:lpstr>
      <vt:lpstr>PowerPoint Presentation</vt:lpstr>
      <vt:lpstr>Web Security</vt:lpstr>
      <vt:lpstr>Overview</vt:lpstr>
      <vt:lpstr>Cross-Site Request Forgery (CSRF)</vt:lpstr>
      <vt:lpstr>Cross-Site Scripting (XSS)</vt:lpstr>
      <vt:lpstr>SQL Injection</vt:lpstr>
      <vt:lpstr>JSON and AJAX</vt:lpstr>
      <vt:lpstr>JavaScript Object Notation (JSON)</vt:lpstr>
      <vt:lpstr>Two Main Structures</vt:lpstr>
      <vt:lpstr>PowerPoint Presentation</vt:lpstr>
      <vt:lpstr>AJAX (Asynchronous JavaScript and XML)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For Next Week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Andrea Arcuri</dc:creator>
  <cp:lastModifiedBy>arcuri82@gmail.com</cp:lastModifiedBy>
  <cp:revision>438</cp:revision>
  <cp:lastPrinted>2018-01-15T20:28:34Z</cp:lastPrinted>
  <dcterms:created xsi:type="dcterms:W3CDTF">2017-12-10T14:32:25Z</dcterms:created>
  <dcterms:modified xsi:type="dcterms:W3CDTF">2018-04-04T08:52:30Z</dcterms:modified>
</cp:coreProperties>
</file>